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67" r:id="rId4"/>
    <p:sldId id="269" r:id="rId5"/>
    <p:sldId id="258" r:id="rId6"/>
    <p:sldId id="271" r:id="rId7"/>
    <p:sldId id="268" r:id="rId8"/>
    <p:sldId id="272" r:id="rId9"/>
    <p:sldId id="259" r:id="rId10"/>
    <p:sldId id="260" r:id="rId11"/>
    <p:sldId id="261" r:id="rId12"/>
    <p:sldId id="264" r:id="rId13"/>
    <p:sldId id="270" r:id="rId14"/>
    <p:sldId id="262" r:id="rId15"/>
    <p:sldId id="263" r:id="rId16"/>
    <p:sldId id="265" r:id="rId17"/>
    <p:sldId id="273" r:id="rId18"/>
    <p:sldId id="266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8" r:id="rId27"/>
    <p:sldId id="289" r:id="rId28"/>
    <p:sldId id="282" r:id="rId29"/>
    <p:sldId id="283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599"/>
    <a:srgbClr val="00B2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ACADC2-CC60-4E0C-909D-F836325BC62C}" v="1332" dt="2024-04-22T14:44:05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06" autoAdjust="0"/>
    <p:restoredTop sz="94660"/>
  </p:normalViewPr>
  <p:slideViewPr>
    <p:cSldViewPr snapToGrid="0">
      <p:cViewPr varScale="1">
        <p:scale>
          <a:sx n="93" d="100"/>
          <a:sy n="93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4/17/2024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83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71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36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11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92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68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56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6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701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83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7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C321DA-1EDE-3E4B-8B73-6477B2C6D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C13524B-3A91-1E40-840D-09EDE65E0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85">
              <a:extLst>
                <a:ext uri="{FF2B5EF4-FFF2-40B4-BE49-F238E27FC236}">
                  <a16:creationId xmlns:a16="http://schemas.microsoft.com/office/drawing/2014/main" id="{E03B804C-EF61-0141-A6AB-D81EDA5AC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86">
              <a:extLst>
                <a:ext uri="{FF2B5EF4-FFF2-40B4-BE49-F238E27FC236}">
                  <a16:creationId xmlns:a16="http://schemas.microsoft.com/office/drawing/2014/main" id="{CAB80ED1-EE7D-3843-9750-C6C8C5F8E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 87">
              <a:extLst>
                <a:ext uri="{FF2B5EF4-FFF2-40B4-BE49-F238E27FC236}">
                  <a16:creationId xmlns:a16="http://schemas.microsoft.com/office/drawing/2014/main" id="{8BCD1EDB-B320-594D-86D1-7A73424B2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88">
              <a:extLst>
                <a:ext uri="{FF2B5EF4-FFF2-40B4-BE49-F238E27FC236}">
                  <a16:creationId xmlns:a16="http://schemas.microsoft.com/office/drawing/2014/main" id="{A6B97414-A09F-8647-823F-295A0FEF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89">
              <a:extLst>
                <a:ext uri="{FF2B5EF4-FFF2-40B4-BE49-F238E27FC236}">
                  <a16:creationId xmlns:a16="http://schemas.microsoft.com/office/drawing/2014/main" id="{BA92AD33-EF27-124E-AF6E-9BA5401EC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98">
              <a:extLst>
                <a:ext uri="{FF2B5EF4-FFF2-40B4-BE49-F238E27FC236}">
                  <a16:creationId xmlns:a16="http://schemas.microsoft.com/office/drawing/2014/main" id="{24B8C792-BD2C-6D48-93EE-D615EF38F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F5DE5E-7E26-D243-EB4C-FCA7605F8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6486" y="868825"/>
            <a:ext cx="5927296" cy="2740472"/>
          </a:xfrm>
        </p:spPr>
        <p:txBody>
          <a:bodyPr>
            <a:normAutofit/>
          </a:bodyPr>
          <a:lstStyle/>
          <a:p>
            <a:r>
              <a:rPr lang="en-US" sz="5400" b="1" dirty="0"/>
              <a:t>“</a:t>
            </a:r>
            <a:r>
              <a:rPr lang="en-US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The Raw Truth</a:t>
            </a:r>
            <a:r>
              <a:rPr lang="en-US" sz="5400" b="1" dirty="0"/>
              <a:t>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660A9-11CA-FB94-F89C-B04F1D356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6485" y="1201591"/>
            <a:ext cx="5564831" cy="2015034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Weighing the Risk/Benefits of</a:t>
            </a:r>
          </a:p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Un-Pasteurized Raw Milk</a:t>
            </a:r>
          </a:p>
        </p:txBody>
      </p:sp>
      <p:pic>
        <p:nvPicPr>
          <p:cNvPr id="5" name="Picture 4" descr="A glass of milk on a black background&#10;&#10;Description automatically generated">
            <a:extLst>
              <a:ext uri="{FF2B5EF4-FFF2-40B4-BE49-F238E27FC236}">
                <a16:creationId xmlns:a16="http://schemas.microsoft.com/office/drawing/2014/main" id="{764C9398-D6EF-C051-D699-422D30A16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5" r="16978" b="-2"/>
          <a:stretch/>
        </p:blipFill>
        <p:spPr>
          <a:xfrm>
            <a:off x="-370490" y="1"/>
            <a:ext cx="6914058" cy="685799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86649" y="6087110"/>
            <a:ext cx="413453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907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F0CAFDA3-320A-C24D-A7A1-20C1267EC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231D73A-BA91-794F-8C09-4F4B41A6D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5DE5E-7E26-D243-EB4C-FCA7605F8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244132"/>
            <a:ext cx="7335835" cy="12689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Does this scare you?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E5FF700-0832-7346-B31E-5F46CCA10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67" name="Freeform 37">
              <a:extLst>
                <a:ext uri="{FF2B5EF4-FFF2-40B4-BE49-F238E27FC236}">
                  <a16:creationId xmlns:a16="http://schemas.microsoft.com/office/drawing/2014/main" id="{277D9C66-EBCA-9E4E-9915-3C23A4155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 38">
              <a:extLst>
                <a:ext uri="{FF2B5EF4-FFF2-40B4-BE49-F238E27FC236}">
                  <a16:creationId xmlns:a16="http://schemas.microsoft.com/office/drawing/2014/main" id="{77EB4077-104B-084E-957D-3961E1A7B1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 39">
              <a:extLst>
                <a:ext uri="{FF2B5EF4-FFF2-40B4-BE49-F238E27FC236}">
                  <a16:creationId xmlns:a16="http://schemas.microsoft.com/office/drawing/2014/main" id="{4357416B-B608-7C4E-A39F-CC841142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 40">
              <a:extLst>
                <a:ext uri="{FF2B5EF4-FFF2-40B4-BE49-F238E27FC236}">
                  <a16:creationId xmlns:a16="http://schemas.microsoft.com/office/drawing/2014/main" id="{C9272918-42EA-B449-A3F1-EE3EA89D9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Freeform 41">
              <a:extLst>
                <a:ext uri="{FF2B5EF4-FFF2-40B4-BE49-F238E27FC236}">
                  <a16:creationId xmlns:a16="http://schemas.microsoft.com/office/drawing/2014/main" id="{B17F1055-397A-B748-8042-F50B0EE39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42">
              <a:extLst>
                <a:ext uri="{FF2B5EF4-FFF2-40B4-BE49-F238E27FC236}">
                  <a16:creationId xmlns:a16="http://schemas.microsoft.com/office/drawing/2014/main" id="{4B446987-771D-B443-A9EA-9D342077D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0" name="Picture 39" descr="Strips of candy">
            <a:extLst>
              <a:ext uri="{FF2B5EF4-FFF2-40B4-BE49-F238E27FC236}">
                <a16:creationId xmlns:a16="http://schemas.microsoft.com/office/drawing/2014/main" id="{C991EDF5-085B-0442-7C40-A2B389D32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076" b="-2"/>
          <a:stretch/>
        </p:blipFill>
        <p:spPr>
          <a:xfrm>
            <a:off x="695508" y="1186346"/>
            <a:ext cx="2873856" cy="236304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D7B2975-76A8-9B1F-86A6-71701B22B166}"/>
              </a:ext>
            </a:extLst>
          </p:cNvPr>
          <p:cNvSpPr txBox="1">
            <a:spLocks/>
          </p:cNvSpPr>
          <p:nvPr/>
        </p:nvSpPr>
        <p:spPr>
          <a:xfrm>
            <a:off x="3569364" y="894254"/>
            <a:ext cx="3936422" cy="618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15574">
              <a:lnSpc>
                <a:spcPct val="90000"/>
              </a:lnSpc>
              <a:spcBef>
                <a:spcPts val="606"/>
              </a:spcBef>
            </a:pPr>
            <a:r>
              <a:rPr lang="en-US" sz="1904" b="0" i="0" kern="1200" dirty="0">
                <a:solidFill>
                  <a:schemeClr val="tx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Raw Dairy related Illnesses…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2C2281-B066-488B-81BF-255F4EA0AADE}"/>
              </a:ext>
            </a:extLst>
          </p:cNvPr>
          <p:cNvSpPr txBox="1">
            <a:spLocks/>
          </p:cNvSpPr>
          <p:nvPr/>
        </p:nvSpPr>
        <p:spPr>
          <a:xfrm>
            <a:off x="3710283" y="1763341"/>
            <a:ext cx="6170993" cy="8417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15574">
              <a:lnSpc>
                <a:spcPct val="90000"/>
              </a:lnSpc>
              <a:spcBef>
                <a:spcPts val="606"/>
              </a:spcBef>
            </a:pPr>
            <a:r>
              <a:rPr lang="en-US" sz="4400" u="sng" dirty="0">
                <a:latin typeface="Aharoni" panose="02010803020104030203" pitchFamily="2" charset="-79"/>
                <a:cs typeface="Aharoni" panose="02010803020104030203" pitchFamily="2" charset="-79"/>
              </a:rPr>
              <a:t>U.S. ANNUAL REPORT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616BC98-EE7B-8628-D5D9-96701932AEE2}"/>
              </a:ext>
            </a:extLst>
          </p:cNvPr>
          <p:cNvSpPr txBox="1">
            <a:spLocks/>
          </p:cNvSpPr>
          <p:nvPr/>
        </p:nvSpPr>
        <p:spPr>
          <a:xfrm>
            <a:off x="2757535" y="2884918"/>
            <a:ext cx="6170993" cy="8417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15574">
              <a:lnSpc>
                <a:spcPct val="90000"/>
              </a:lnSpc>
              <a:spcBef>
                <a:spcPts val="606"/>
              </a:spcBef>
            </a:pPr>
            <a:r>
              <a:rPr lang="en-US" sz="9400" dirty="0">
                <a:latin typeface="Aharoni" panose="02010803020104030203" pitchFamily="2" charset="-79"/>
                <a:cs typeface="Aharoni" panose="02010803020104030203" pitchFamily="2" charset="-79"/>
              </a:rPr>
              <a:t>781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ILLNESSES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4AED498-7358-D46E-C115-45A2D16A6EAB}"/>
              </a:ext>
            </a:extLst>
          </p:cNvPr>
          <p:cNvSpPr txBox="1">
            <a:spLocks/>
          </p:cNvSpPr>
          <p:nvPr/>
        </p:nvSpPr>
        <p:spPr>
          <a:xfrm>
            <a:off x="3710283" y="3771059"/>
            <a:ext cx="6170993" cy="8417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15574">
              <a:lnSpc>
                <a:spcPct val="90000"/>
              </a:lnSpc>
              <a:spcBef>
                <a:spcPts val="606"/>
              </a:spcBef>
            </a:pPr>
            <a:r>
              <a:rPr lang="en-US" sz="7100" dirty="0">
                <a:latin typeface="Aharoni" panose="02010803020104030203" pitchFamily="2" charset="-79"/>
                <a:cs typeface="Aharoni" panose="02010803020104030203" pitchFamily="2" charset="-79"/>
              </a:rPr>
              <a:t>22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300" dirty="0">
                <a:latin typeface="Aharoni" panose="02010803020104030203" pitchFamily="2" charset="-79"/>
                <a:cs typeface="Aharoni" panose="02010803020104030203" pitchFamily="2" charset="-79"/>
              </a:rPr>
              <a:t>HOSPITALIZATIONS</a:t>
            </a:r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148B646-F948-EE10-1993-E696DE022BF9}"/>
              </a:ext>
            </a:extLst>
          </p:cNvPr>
          <p:cNvSpPr txBox="1">
            <a:spLocks/>
          </p:cNvSpPr>
          <p:nvPr/>
        </p:nvSpPr>
        <p:spPr>
          <a:xfrm>
            <a:off x="2132436" y="4703578"/>
            <a:ext cx="8116009" cy="6354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15574">
              <a:lnSpc>
                <a:spcPct val="90000"/>
              </a:lnSpc>
              <a:spcBef>
                <a:spcPts val="606"/>
              </a:spcBef>
            </a:pPr>
            <a:r>
              <a:rPr lang="en-US" sz="1904" dirty="0">
                <a:latin typeface="Aharoni" panose="02010803020104030203" pitchFamily="2" charset="-79"/>
                <a:cs typeface="Aharoni" panose="02010803020104030203" pitchFamily="2" charset="-79"/>
              </a:rPr>
              <a:t>* NOTE: This is for raw diary that included milks, butters, cheeses. 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208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F0CAFDA3-320A-C24D-A7A1-20C1267EC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231D73A-BA91-794F-8C09-4F4B41A6D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Strips of candy">
            <a:extLst>
              <a:ext uri="{FF2B5EF4-FFF2-40B4-BE49-F238E27FC236}">
                <a16:creationId xmlns:a16="http://schemas.microsoft.com/office/drawing/2014/main" id="{C991EDF5-085B-0442-7C40-A2B389D32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076" b="-2"/>
          <a:stretch/>
        </p:blipFill>
        <p:spPr>
          <a:xfrm>
            <a:off x="430247" y="986503"/>
            <a:ext cx="5641341" cy="463862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D7B2975-76A8-9B1F-86A6-71701B22B166}"/>
              </a:ext>
            </a:extLst>
          </p:cNvPr>
          <p:cNvSpPr txBox="1">
            <a:spLocks/>
          </p:cNvSpPr>
          <p:nvPr/>
        </p:nvSpPr>
        <p:spPr>
          <a:xfrm>
            <a:off x="6303728" y="731027"/>
            <a:ext cx="4426284" cy="14666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61681">
              <a:lnSpc>
                <a:spcPct val="90000"/>
              </a:lnSpc>
              <a:spcBef>
                <a:spcPts val="455"/>
              </a:spcBef>
            </a:pPr>
            <a:r>
              <a:rPr lang="en-US" sz="4000" b="0" i="0" kern="1200" dirty="0">
                <a:solidFill>
                  <a:schemeClr val="tx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U.S. Raw Dairy related Illnesses…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2C2281-B066-488B-81BF-255F4EA0AADE}"/>
              </a:ext>
            </a:extLst>
          </p:cNvPr>
          <p:cNvSpPr txBox="1">
            <a:spLocks/>
          </p:cNvSpPr>
          <p:nvPr/>
        </p:nvSpPr>
        <p:spPr>
          <a:xfrm>
            <a:off x="7039258" y="2728362"/>
            <a:ext cx="3148643" cy="6324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61681">
              <a:lnSpc>
                <a:spcPct val="90000"/>
              </a:lnSpc>
              <a:spcBef>
                <a:spcPts val="455"/>
              </a:spcBef>
            </a:pPr>
            <a:r>
              <a:rPr lang="en-US" sz="4400" b="0" i="0" u="sng" kern="1200" dirty="0">
                <a:solidFill>
                  <a:schemeClr val="tx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DEATHS</a:t>
            </a:r>
            <a:endParaRPr lang="en-US" sz="60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616BC98-EE7B-8628-D5D9-96701932AEE2}"/>
              </a:ext>
            </a:extLst>
          </p:cNvPr>
          <p:cNvSpPr txBox="1">
            <a:spLocks/>
          </p:cNvSpPr>
          <p:nvPr/>
        </p:nvSpPr>
        <p:spPr>
          <a:xfrm>
            <a:off x="6220238" y="3337230"/>
            <a:ext cx="4636515" cy="100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61681">
              <a:lnSpc>
                <a:spcPct val="90000"/>
              </a:lnSpc>
              <a:spcBef>
                <a:spcPts val="455"/>
              </a:spcBef>
            </a:pPr>
            <a:r>
              <a:rPr lang="en-US" sz="7200" b="0" i="0" kern="1200" dirty="0">
                <a:solidFill>
                  <a:schemeClr val="tx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2</a:t>
            </a:r>
            <a:endParaRPr lang="en-US" sz="7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93D0928-C9B9-601F-523E-FFB36DD136A5}"/>
              </a:ext>
            </a:extLst>
          </p:cNvPr>
          <p:cNvSpPr txBox="1">
            <a:spLocks/>
          </p:cNvSpPr>
          <p:nvPr/>
        </p:nvSpPr>
        <p:spPr>
          <a:xfrm>
            <a:off x="6501835" y="4558884"/>
            <a:ext cx="4337814" cy="8971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61681">
              <a:lnSpc>
                <a:spcPct val="90000"/>
              </a:lnSpc>
              <a:spcBef>
                <a:spcPts val="455"/>
              </a:spcBef>
            </a:pPr>
            <a:r>
              <a:rPr lang="en-US" sz="6600" b="0" i="0" kern="1200" dirty="0">
                <a:solidFill>
                  <a:schemeClr val="tx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2013-2018</a:t>
            </a:r>
            <a:endParaRPr lang="en-US" sz="13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91038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DE5E-7E26-D243-EB4C-FCA7605F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08" y="259762"/>
            <a:ext cx="7335835" cy="126898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dirty="0"/>
              <a:t>How about raw milk by itself?</a:t>
            </a:r>
          </a:p>
        </p:txBody>
      </p:sp>
      <p:pic>
        <p:nvPicPr>
          <p:cNvPr id="40" name="Picture 39" descr="Strips of candy">
            <a:extLst>
              <a:ext uri="{FF2B5EF4-FFF2-40B4-BE49-F238E27FC236}">
                <a16:creationId xmlns:a16="http://schemas.microsoft.com/office/drawing/2014/main" id="{C991EDF5-085B-0442-7C40-A2B389D32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076" b="-2"/>
          <a:stretch/>
        </p:blipFill>
        <p:spPr>
          <a:xfrm>
            <a:off x="695508" y="1186346"/>
            <a:ext cx="2873856" cy="236304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D7B2975-76A8-9B1F-86A6-71701B22B166}"/>
              </a:ext>
            </a:extLst>
          </p:cNvPr>
          <p:cNvSpPr txBox="1">
            <a:spLocks/>
          </p:cNvSpPr>
          <p:nvPr/>
        </p:nvSpPr>
        <p:spPr>
          <a:xfrm>
            <a:off x="3569364" y="894254"/>
            <a:ext cx="3936422" cy="618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15574">
              <a:lnSpc>
                <a:spcPct val="90000"/>
              </a:lnSpc>
              <a:spcBef>
                <a:spcPts val="606"/>
              </a:spcBef>
            </a:pPr>
            <a:r>
              <a:rPr lang="en-US" sz="1904" b="0" i="0" kern="1200">
                <a:solidFill>
                  <a:schemeClr val="tx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Raw Milk related Illnesses…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2C2281-B066-488B-81BF-255F4EA0AADE}"/>
              </a:ext>
            </a:extLst>
          </p:cNvPr>
          <p:cNvSpPr txBox="1">
            <a:spLocks/>
          </p:cNvSpPr>
          <p:nvPr/>
        </p:nvSpPr>
        <p:spPr>
          <a:xfrm>
            <a:off x="3710283" y="1763341"/>
            <a:ext cx="6170993" cy="8417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15574">
              <a:lnSpc>
                <a:spcPct val="90000"/>
              </a:lnSpc>
              <a:spcBef>
                <a:spcPts val="606"/>
              </a:spcBef>
            </a:pPr>
            <a:r>
              <a:rPr lang="en-US" sz="4400" u="sng">
                <a:latin typeface="Aharoni" panose="02010803020104030203" pitchFamily="2" charset="-79"/>
                <a:cs typeface="Aharoni" panose="02010803020104030203" pitchFamily="2" charset="-79"/>
              </a:rPr>
              <a:t>U.S. ANNUAL REPORT</a:t>
            </a:r>
            <a:endParaRPr lang="en-US" sz="44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616BC98-EE7B-8628-D5D9-96701932AEE2}"/>
              </a:ext>
            </a:extLst>
          </p:cNvPr>
          <p:cNvSpPr txBox="1">
            <a:spLocks/>
          </p:cNvSpPr>
          <p:nvPr/>
        </p:nvSpPr>
        <p:spPr>
          <a:xfrm>
            <a:off x="2757535" y="2884918"/>
            <a:ext cx="6170993" cy="8417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15574">
              <a:lnSpc>
                <a:spcPct val="90000"/>
              </a:lnSpc>
              <a:spcBef>
                <a:spcPts val="606"/>
              </a:spcBef>
            </a:pPr>
            <a:r>
              <a:rPr lang="en-US" sz="9400" dirty="0">
                <a:latin typeface="Aharoni" panose="02010803020104030203" pitchFamily="2" charset="-79"/>
                <a:cs typeface="Aharoni" panose="02010803020104030203" pitchFamily="2" charset="-79"/>
              </a:rPr>
              <a:t>112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ILLNESSES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4AED498-7358-D46E-C115-45A2D16A6EAB}"/>
              </a:ext>
            </a:extLst>
          </p:cNvPr>
          <p:cNvSpPr txBox="1">
            <a:spLocks/>
          </p:cNvSpPr>
          <p:nvPr/>
        </p:nvSpPr>
        <p:spPr>
          <a:xfrm>
            <a:off x="3710283" y="3771059"/>
            <a:ext cx="6170993" cy="8417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15574">
              <a:lnSpc>
                <a:spcPct val="90000"/>
              </a:lnSpc>
              <a:spcBef>
                <a:spcPts val="606"/>
              </a:spcBef>
            </a:pPr>
            <a:r>
              <a:rPr lang="en-US" sz="7100" dirty="0"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300" dirty="0">
                <a:latin typeface="Aharoni" panose="02010803020104030203" pitchFamily="2" charset="-79"/>
                <a:cs typeface="Aharoni" panose="02010803020104030203" pitchFamily="2" charset="-79"/>
              </a:rPr>
              <a:t>HOSPITALIZATIONS</a:t>
            </a:r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148B646-F948-EE10-1993-E696DE022BF9}"/>
              </a:ext>
            </a:extLst>
          </p:cNvPr>
          <p:cNvSpPr txBox="1">
            <a:spLocks/>
          </p:cNvSpPr>
          <p:nvPr/>
        </p:nvSpPr>
        <p:spPr>
          <a:xfrm>
            <a:off x="2132436" y="4703578"/>
            <a:ext cx="8116009" cy="6354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15574">
              <a:lnSpc>
                <a:spcPct val="90000"/>
              </a:lnSpc>
              <a:spcBef>
                <a:spcPts val="606"/>
              </a:spcBef>
            </a:pPr>
            <a:r>
              <a:rPr lang="en-US" sz="1904" dirty="0">
                <a:latin typeface="Aharoni" panose="02010803020104030203" pitchFamily="2" charset="-79"/>
                <a:cs typeface="Aharoni" panose="02010803020104030203" pitchFamily="2" charset="-79"/>
              </a:rPr>
              <a:t>NOTE: This includes cows, goats, and sheep raw milk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0283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DE5E-7E26-D243-EB4C-FCA7605F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49" y="328590"/>
            <a:ext cx="7335835" cy="126898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/>
              <a:t>How do Pathogens get into the Raw Milk?</a:t>
            </a:r>
          </a:p>
        </p:txBody>
      </p:sp>
      <p:pic>
        <p:nvPicPr>
          <p:cNvPr id="40" name="Picture 39" descr="Strips of candy">
            <a:extLst>
              <a:ext uri="{FF2B5EF4-FFF2-40B4-BE49-F238E27FC236}">
                <a16:creationId xmlns:a16="http://schemas.microsoft.com/office/drawing/2014/main" id="{C991EDF5-085B-0442-7C40-A2B389D32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076" b="-2"/>
          <a:stretch/>
        </p:blipFill>
        <p:spPr>
          <a:xfrm>
            <a:off x="7677807" y="1391439"/>
            <a:ext cx="1601465" cy="131681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D7B2975-76A8-9B1F-86A6-71701B22B166}"/>
              </a:ext>
            </a:extLst>
          </p:cNvPr>
          <p:cNvSpPr txBox="1">
            <a:spLocks/>
          </p:cNvSpPr>
          <p:nvPr/>
        </p:nvSpPr>
        <p:spPr>
          <a:xfrm>
            <a:off x="403042" y="1440013"/>
            <a:ext cx="7195937" cy="8785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05256">
              <a:lnSpc>
                <a:spcPct val="90000"/>
              </a:lnSpc>
              <a:spcBef>
                <a:spcPts val="891"/>
              </a:spcBef>
            </a:pPr>
            <a:r>
              <a:rPr lang="en-US" sz="2400" dirty="0">
                <a:latin typeface="+mj-lt"/>
                <a:cs typeface="Aharoni" panose="02010803020104030203" pitchFamily="2" charset="-79"/>
              </a:rPr>
              <a:t>1. Systemic Sickness (Blood of Animal into Milk)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58D9D94-DEAB-A60B-B761-4DEBE11FAE77}"/>
              </a:ext>
            </a:extLst>
          </p:cNvPr>
          <p:cNvSpPr txBox="1">
            <a:spLocks/>
          </p:cNvSpPr>
          <p:nvPr/>
        </p:nvSpPr>
        <p:spPr>
          <a:xfrm>
            <a:off x="346842" y="2828786"/>
            <a:ext cx="4367229" cy="5360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05256">
              <a:lnSpc>
                <a:spcPct val="90000"/>
              </a:lnSpc>
              <a:spcBef>
                <a:spcPts val="891"/>
              </a:spcBef>
            </a:pPr>
            <a:r>
              <a:rPr lang="en-US" sz="2400" dirty="0">
                <a:latin typeface="+mj-lt"/>
                <a:cs typeface="Aharoni" panose="02010803020104030203" pitchFamily="2" charset="-79"/>
              </a:rPr>
              <a:t>2. Mastitis (Utter Infection)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7E924AA-313F-1F1F-C432-C6D324A80630}"/>
              </a:ext>
            </a:extLst>
          </p:cNvPr>
          <p:cNvSpPr txBox="1">
            <a:spLocks/>
          </p:cNvSpPr>
          <p:nvPr/>
        </p:nvSpPr>
        <p:spPr>
          <a:xfrm>
            <a:off x="403042" y="3749695"/>
            <a:ext cx="7080222" cy="7330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05256">
              <a:lnSpc>
                <a:spcPct val="90000"/>
              </a:lnSpc>
              <a:spcBef>
                <a:spcPts val="891"/>
              </a:spcBef>
            </a:pPr>
            <a:r>
              <a:rPr lang="en-US" sz="2400" dirty="0">
                <a:latin typeface="+mj-lt"/>
                <a:cs typeface="Aharoni" panose="02010803020104030203" pitchFamily="2" charset="-79"/>
              </a:rPr>
              <a:t>3. Fecal Contamination (From Animal into Milk)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17626E5-4B7B-770E-6B8A-4CC1ACCC9762}"/>
              </a:ext>
            </a:extLst>
          </p:cNvPr>
          <p:cNvSpPr txBox="1">
            <a:spLocks/>
          </p:cNvSpPr>
          <p:nvPr/>
        </p:nvSpPr>
        <p:spPr>
          <a:xfrm>
            <a:off x="0" y="4767659"/>
            <a:ext cx="10553993" cy="7330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05256">
              <a:lnSpc>
                <a:spcPct val="90000"/>
              </a:lnSpc>
              <a:spcBef>
                <a:spcPts val="891"/>
              </a:spcBef>
            </a:pPr>
            <a:r>
              <a:rPr lang="en-US" sz="2400" dirty="0">
                <a:latin typeface="+mj-lt"/>
                <a:cs typeface="Aharoni" panose="02010803020104030203" pitchFamily="2" charset="-79"/>
              </a:rPr>
              <a:t>4. Human Skin Contamination (From Humans touching Utter/Milk)</a:t>
            </a:r>
          </a:p>
        </p:txBody>
      </p:sp>
      <p:pic>
        <p:nvPicPr>
          <p:cNvPr id="9" name="Picture 8" descr="A brown poop with steam coming out of it&#10;&#10;Description automatically generated">
            <a:extLst>
              <a:ext uri="{FF2B5EF4-FFF2-40B4-BE49-F238E27FC236}">
                <a16:creationId xmlns:a16="http://schemas.microsoft.com/office/drawing/2014/main" id="{186481C2-3CC3-F135-BCC4-FBAAF18B0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70" y="2932925"/>
            <a:ext cx="2201282" cy="2201282"/>
          </a:xfrm>
          <a:prstGeom prst="rect">
            <a:avLst/>
          </a:prstGeom>
        </p:spPr>
      </p:pic>
      <p:pic>
        <p:nvPicPr>
          <p:cNvPr id="11" name="Picture 10" descr="A person milking a cow&#10;&#10;Description automatically generated">
            <a:extLst>
              <a:ext uri="{FF2B5EF4-FFF2-40B4-BE49-F238E27FC236}">
                <a16:creationId xmlns:a16="http://schemas.microsoft.com/office/drawing/2014/main" id="{513FF57D-06C1-6695-8CC7-9F1B94656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13" y="4603531"/>
            <a:ext cx="1831079" cy="1221829"/>
          </a:xfrm>
          <a:prstGeom prst="rect">
            <a:avLst/>
          </a:prstGeom>
        </p:spPr>
      </p:pic>
      <p:pic>
        <p:nvPicPr>
          <p:cNvPr id="13" name="Picture 12" descr="A close-up of a cow's udder&#10;&#10;Description automatically generated">
            <a:extLst>
              <a:ext uri="{FF2B5EF4-FFF2-40B4-BE49-F238E27FC236}">
                <a16:creationId xmlns:a16="http://schemas.microsoft.com/office/drawing/2014/main" id="{5B1EA64D-6CE1-57E4-9424-BE200079C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071" y="2640451"/>
            <a:ext cx="1766887" cy="117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4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65B630C-8A26-BF40-AD00-AAAB3F8DF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4" y="0"/>
            <a:ext cx="1901687" cy="6051635"/>
            <a:chOff x="10290314" y="0"/>
            <a:chExt cx="1901687" cy="6051635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DEA532E-6A04-FE40-ADA2-51CE319EF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85">
              <a:extLst>
                <a:ext uri="{FF2B5EF4-FFF2-40B4-BE49-F238E27FC236}">
                  <a16:creationId xmlns:a16="http://schemas.microsoft.com/office/drawing/2014/main" id="{47332152-49D9-5F42-9522-9424EDC70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87">
              <a:extLst>
                <a:ext uri="{FF2B5EF4-FFF2-40B4-BE49-F238E27FC236}">
                  <a16:creationId xmlns:a16="http://schemas.microsoft.com/office/drawing/2014/main" id="{60C97C94-6942-C048-8F6F-55E05CBA1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9">
              <a:extLst>
                <a:ext uri="{FF2B5EF4-FFF2-40B4-BE49-F238E27FC236}">
                  <a16:creationId xmlns:a16="http://schemas.microsoft.com/office/drawing/2014/main" id="{BD92967A-BFB2-E441-AC07-5997DDDD5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 100">
              <a:extLst>
                <a:ext uri="{FF2B5EF4-FFF2-40B4-BE49-F238E27FC236}">
                  <a16:creationId xmlns:a16="http://schemas.microsoft.com/office/drawing/2014/main" id="{DC25488D-5181-EC40-A6AC-862FC3787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0A91F59-C207-FC44-BEBC-0BFD0F1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4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453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Strips of candy">
            <a:extLst>
              <a:ext uri="{FF2B5EF4-FFF2-40B4-BE49-F238E27FC236}">
                <a16:creationId xmlns:a16="http://schemas.microsoft.com/office/drawing/2014/main" id="{C991EDF5-085B-0442-7C40-A2B389D32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685"/>
          <a:stretch/>
        </p:blipFill>
        <p:spPr>
          <a:xfrm>
            <a:off x="770961" y="3563217"/>
            <a:ext cx="2766481" cy="2419710"/>
          </a:xfrm>
          <a:prstGeom prst="rect">
            <a:avLst/>
          </a:prstGeom>
        </p:spPr>
      </p:pic>
      <p:pic>
        <p:nvPicPr>
          <p:cNvPr id="3" name="Picture 2" descr="A blue pie chart with a number of different colored parts">
            <a:extLst>
              <a:ext uri="{FF2B5EF4-FFF2-40B4-BE49-F238E27FC236}">
                <a16:creationId xmlns:a16="http://schemas.microsoft.com/office/drawing/2014/main" id="{F9AE57CB-573B-3C19-FD1F-E9F54645E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73" y="496481"/>
            <a:ext cx="6755540" cy="5865037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D7B2975-76A8-9B1F-86A6-71701B22B166}"/>
              </a:ext>
            </a:extLst>
          </p:cNvPr>
          <p:cNvSpPr txBox="1">
            <a:spLocks/>
          </p:cNvSpPr>
          <p:nvPr/>
        </p:nvSpPr>
        <p:spPr>
          <a:xfrm>
            <a:off x="590722" y="378146"/>
            <a:ext cx="3697499" cy="24141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000" b="1" dirty="0">
                <a:latin typeface="+mj-lt"/>
                <a:ea typeface="+mj-ea"/>
                <a:cs typeface="+mj-cs"/>
              </a:rPr>
              <a:t>Illness Outbreak Type Percentage of Cases…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8B6147B-DFA1-6D78-4612-E11D9C1B7B6F}"/>
              </a:ext>
            </a:extLst>
          </p:cNvPr>
          <p:cNvSpPr txBox="1">
            <a:spLocks/>
          </p:cNvSpPr>
          <p:nvPr/>
        </p:nvSpPr>
        <p:spPr>
          <a:xfrm>
            <a:off x="5920456" y="5795105"/>
            <a:ext cx="5732724" cy="6847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latin typeface="+mj-lt"/>
                <a:ea typeface="+mj-ea"/>
                <a:cs typeface="+mj-cs"/>
              </a:rPr>
              <a:t>U.S. 2013-2018</a:t>
            </a:r>
          </a:p>
        </p:txBody>
      </p:sp>
    </p:spTree>
    <p:extLst>
      <p:ext uri="{BB962C8B-B14F-4D97-AF65-F5344CB8AC3E}">
        <p14:creationId xmlns:p14="http://schemas.microsoft.com/office/powerpoint/2010/main" val="793876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D7B2975-76A8-9B1F-86A6-71701B22B166}"/>
              </a:ext>
            </a:extLst>
          </p:cNvPr>
          <p:cNvSpPr txBox="1">
            <a:spLocks/>
          </p:cNvSpPr>
          <p:nvPr/>
        </p:nvSpPr>
        <p:spPr>
          <a:xfrm>
            <a:off x="565150" y="768334"/>
            <a:ext cx="4134537" cy="28664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latin typeface="+mj-lt"/>
                <a:ea typeface="+mj-ea"/>
                <a:cs typeface="+mj-cs"/>
              </a:rPr>
              <a:t>Campylobacter SPP Outbreaks: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Food Category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453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E48D4BE-638C-5049-8A9F-D15A86E4E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48" name="Freeform 91">
              <a:extLst>
                <a:ext uri="{FF2B5EF4-FFF2-40B4-BE49-F238E27FC236}">
                  <a16:creationId xmlns:a16="http://schemas.microsoft.com/office/drawing/2014/main" id="{DF8710DD-8623-0045-9C27-3663AF831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92">
              <a:extLst>
                <a:ext uri="{FF2B5EF4-FFF2-40B4-BE49-F238E27FC236}">
                  <a16:creationId xmlns:a16="http://schemas.microsoft.com/office/drawing/2014/main" id="{1A25D1DF-E3C6-9D49-9AF3-336FEE4A7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93">
              <a:extLst>
                <a:ext uri="{FF2B5EF4-FFF2-40B4-BE49-F238E27FC236}">
                  <a16:creationId xmlns:a16="http://schemas.microsoft.com/office/drawing/2014/main" id="{D64871EE-73D8-5F4B-AC94-0AA9ECD34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94">
              <a:extLst>
                <a:ext uri="{FF2B5EF4-FFF2-40B4-BE49-F238E27FC236}">
                  <a16:creationId xmlns:a16="http://schemas.microsoft.com/office/drawing/2014/main" id="{43740FCB-5707-4E48-BDF6-DC6C93B2B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 95">
              <a:extLst>
                <a:ext uri="{FF2B5EF4-FFF2-40B4-BE49-F238E27FC236}">
                  <a16:creationId xmlns:a16="http://schemas.microsoft.com/office/drawing/2014/main" id="{8D1C35ED-1091-D644-85E9-229D1535F5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96">
              <a:extLst>
                <a:ext uri="{FF2B5EF4-FFF2-40B4-BE49-F238E27FC236}">
                  <a16:creationId xmlns:a16="http://schemas.microsoft.com/office/drawing/2014/main" id="{6B502189-CE99-7843-92E7-4D17D28E6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97">
              <a:extLst>
                <a:ext uri="{FF2B5EF4-FFF2-40B4-BE49-F238E27FC236}">
                  <a16:creationId xmlns:a16="http://schemas.microsoft.com/office/drawing/2014/main" id="{6FD2CD41-6936-0042-9119-463699DB9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Subtitle 2">
            <a:extLst>
              <a:ext uri="{FF2B5EF4-FFF2-40B4-BE49-F238E27FC236}">
                <a16:creationId xmlns:a16="http://schemas.microsoft.com/office/drawing/2014/main" id="{6C3B572D-1AEC-05BA-4BB1-62D33B1287AD}"/>
              </a:ext>
            </a:extLst>
          </p:cNvPr>
          <p:cNvSpPr txBox="1">
            <a:spLocks/>
          </p:cNvSpPr>
          <p:nvPr/>
        </p:nvSpPr>
        <p:spPr>
          <a:xfrm>
            <a:off x="4284467" y="778908"/>
            <a:ext cx="722382" cy="53674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*</a:t>
            </a:r>
            <a:endParaRPr lang="en-US" sz="18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F9A6E92-C22F-E082-5D03-6640EE0D44EF}"/>
              </a:ext>
            </a:extLst>
          </p:cNvPr>
          <p:cNvSpPr txBox="1">
            <a:spLocks/>
          </p:cNvSpPr>
          <p:nvPr/>
        </p:nvSpPr>
        <p:spPr>
          <a:xfrm>
            <a:off x="890970" y="4969658"/>
            <a:ext cx="4289300" cy="1741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b="1" dirty="0">
                <a:latin typeface="+mj-lt"/>
                <a:ea typeface="+mj-ea"/>
                <a:cs typeface="+mj-cs"/>
              </a:rPr>
              <a:t>Bacterial infection for majority of raw milk outbreaks, illnesses, hospitalizations, and deaths.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6735B39-CD11-5E82-A9E0-07A270FADCA8}"/>
              </a:ext>
            </a:extLst>
          </p:cNvPr>
          <p:cNvSpPr txBox="1">
            <a:spLocks/>
          </p:cNvSpPr>
          <p:nvPr/>
        </p:nvSpPr>
        <p:spPr>
          <a:xfrm>
            <a:off x="591511" y="4969657"/>
            <a:ext cx="722382" cy="53674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*</a:t>
            </a:r>
            <a:endParaRPr lang="en-US" sz="1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BD58F-5DB9-FC22-7A1D-F270ADEC39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107"/>
          <a:stretch/>
        </p:blipFill>
        <p:spPr>
          <a:xfrm>
            <a:off x="4699688" y="253075"/>
            <a:ext cx="6671538" cy="6604926"/>
          </a:xfrm>
          <a:prstGeom prst="rect">
            <a:avLst/>
          </a:prstGeom>
        </p:spPr>
      </p:pic>
      <p:pic>
        <p:nvPicPr>
          <p:cNvPr id="12" name="Picture 11" descr="A person eating a chicken&#10;&#10;Description automatically generated">
            <a:extLst>
              <a:ext uri="{FF2B5EF4-FFF2-40B4-BE49-F238E27FC236}">
                <a16:creationId xmlns:a16="http://schemas.microsoft.com/office/drawing/2014/main" id="{DF20DC55-B551-225C-DDD5-2A5C6F46D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9" y="2386737"/>
            <a:ext cx="3952702" cy="247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AD7B2975-76A8-9B1F-86A6-71701B22B166}"/>
              </a:ext>
            </a:extLst>
          </p:cNvPr>
          <p:cNvSpPr txBox="1">
            <a:spLocks/>
          </p:cNvSpPr>
          <p:nvPr/>
        </p:nvSpPr>
        <p:spPr>
          <a:xfrm>
            <a:off x="565149" y="268950"/>
            <a:ext cx="4732065" cy="16193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F9A6E92-C22F-E082-5D03-6640EE0D44EF}"/>
              </a:ext>
            </a:extLst>
          </p:cNvPr>
          <p:cNvSpPr txBox="1">
            <a:spLocks/>
          </p:cNvSpPr>
          <p:nvPr/>
        </p:nvSpPr>
        <p:spPr>
          <a:xfrm>
            <a:off x="565148" y="5161534"/>
            <a:ext cx="4289300" cy="1741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dirty="0">
                <a:latin typeface="+mj-lt"/>
                <a:ea typeface="+mj-ea"/>
                <a:cs typeface="+mj-cs"/>
              </a:rPr>
              <a:t>4 most common bacterial infection for majority of raw milk outbreaks, illnesses, hospitalizations, and deaths.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CC448FF8-FF97-FE7B-DE1A-50E45F670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73" y="1949731"/>
            <a:ext cx="11602927" cy="315041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5ABC0480-3FE4-862D-905A-1DA9D852D276}"/>
              </a:ext>
            </a:extLst>
          </p:cNvPr>
          <p:cNvSpPr txBox="1">
            <a:spLocks/>
          </p:cNvSpPr>
          <p:nvPr/>
        </p:nvSpPr>
        <p:spPr>
          <a:xfrm>
            <a:off x="565148" y="682239"/>
            <a:ext cx="9193707" cy="10756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U.S. Annual Food Illness Report for the 4 most common bacterial infections caused by raw milk…</a:t>
            </a:r>
          </a:p>
        </p:txBody>
      </p:sp>
    </p:spTree>
    <p:extLst>
      <p:ext uri="{BB962C8B-B14F-4D97-AF65-F5344CB8AC3E}">
        <p14:creationId xmlns:p14="http://schemas.microsoft.com/office/powerpoint/2010/main" val="4079205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DE5E-7E26-D243-EB4C-FCA7605F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598" y="660531"/>
            <a:ext cx="7335835" cy="126898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/>
              <a:t>Raw VS Pasteurized</a:t>
            </a:r>
            <a:br>
              <a:rPr lang="en-US" dirty="0"/>
            </a:br>
            <a:r>
              <a:rPr lang="en-US" dirty="0"/>
              <a:t>Nutritional Difference?</a:t>
            </a:r>
          </a:p>
        </p:txBody>
      </p:sp>
      <p:pic>
        <p:nvPicPr>
          <p:cNvPr id="40" name="Picture 39" descr="Strips of candy">
            <a:extLst>
              <a:ext uri="{FF2B5EF4-FFF2-40B4-BE49-F238E27FC236}">
                <a16:creationId xmlns:a16="http://schemas.microsoft.com/office/drawing/2014/main" id="{C991EDF5-085B-0442-7C40-A2B389D32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076" b="-2"/>
          <a:stretch/>
        </p:blipFill>
        <p:spPr>
          <a:xfrm>
            <a:off x="1022" y="10"/>
            <a:ext cx="4170223" cy="3428989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D7B2975-76A8-9B1F-86A6-71701B22B166}"/>
              </a:ext>
            </a:extLst>
          </p:cNvPr>
          <p:cNvSpPr txBox="1">
            <a:spLocks/>
          </p:cNvSpPr>
          <p:nvPr/>
        </p:nvSpPr>
        <p:spPr>
          <a:xfrm>
            <a:off x="1198180" y="4251180"/>
            <a:ext cx="9136117" cy="827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05256">
              <a:lnSpc>
                <a:spcPct val="90000"/>
              </a:lnSpc>
              <a:spcBef>
                <a:spcPts val="891"/>
              </a:spcBef>
            </a:pP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VITAMINS AND MINERALS</a:t>
            </a:r>
          </a:p>
        </p:txBody>
      </p:sp>
    </p:spTree>
    <p:extLst>
      <p:ext uri="{BB962C8B-B14F-4D97-AF65-F5344CB8AC3E}">
        <p14:creationId xmlns:p14="http://schemas.microsoft.com/office/powerpoint/2010/main" val="98107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AD7B2975-76A8-9B1F-86A6-71701B22B166}"/>
              </a:ext>
            </a:extLst>
          </p:cNvPr>
          <p:cNvSpPr txBox="1">
            <a:spLocks/>
          </p:cNvSpPr>
          <p:nvPr/>
        </p:nvSpPr>
        <p:spPr>
          <a:xfrm>
            <a:off x="565149" y="268950"/>
            <a:ext cx="4732065" cy="16193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F9A6E92-C22F-E082-5D03-6640EE0D44EF}"/>
              </a:ext>
            </a:extLst>
          </p:cNvPr>
          <p:cNvSpPr txBox="1">
            <a:spLocks/>
          </p:cNvSpPr>
          <p:nvPr/>
        </p:nvSpPr>
        <p:spPr>
          <a:xfrm>
            <a:off x="1630845" y="1078646"/>
            <a:ext cx="9073055" cy="8952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Vat (Batch) </a:t>
            </a:r>
            <a:r>
              <a:rPr lang="en-US" sz="1600" b="1" dirty="0">
                <a:latin typeface="+mj-lt"/>
                <a:ea typeface="+mj-ea"/>
                <a:cs typeface="+mj-cs"/>
              </a:rPr>
              <a:t>VS 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HTST (High Temp, Short Time)</a:t>
            </a:r>
            <a:r>
              <a:rPr lang="en-US" sz="1600" b="1" dirty="0">
                <a:latin typeface="+mj-lt"/>
                <a:ea typeface="+mj-ea"/>
                <a:cs typeface="+mj-cs"/>
              </a:rPr>
              <a:t> VS </a:t>
            </a:r>
            <a:r>
              <a:rPr lang="en-U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HHST (High Heat, Short Time)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ABC0480-3FE4-862D-905A-1DA9D852D276}"/>
              </a:ext>
            </a:extLst>
          </p:cNvPr>
          <p:cNvSpPr txBox="1">
            <a:spLocks/>
          </p:cNvSpPr>
          <p:nvPr/>
        </p:nvSpPr>
        <p:spPr>
          <a:xfrm>
            <a:off x="1169634" y="131249"/>
            <a:ext cx="9193707" cy="10756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“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Time</a:t>
            </a:r>
            <a:r>
              <a:rPr lang="en-US" sz="2800" b="1" dirty="0">
                <a:latin typeface="+mj-lt"/>
                <a:ea typeface="+mj-ea"/>
                <a:cs typeface="+mj-cs"/>
              </a:rPr>
              <a:t> And </a:t>
            </a:r>
            <a:r>
              <a:rPr lang="en-US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Temperature</a:t>
            </a:r>
            <a:r>
              <a:rPr lang="en-US" sz="2800" b="1" dirty="0">
                <a:latin typeface="+mj-lt"/>
                <a:ea typeface="+mj-ea"/>
                <a:cs typeface="+mj-cs"/>
              </a:rPr>
              <a:t>”…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The different ways dairy is pasteurized…</a:t>
            </a:r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97ED8E63-D6A4-4DD8-E969-145F80164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33" y="1495395"/>
            <a:ext cx="9341708" cy="523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91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AD7B2975-76A8-9B1F-86A6-71701B22B166}"/>
              </a:ext>
            </a:extLst>
          </p:cNvPr>
          <p:cNvSpPr txBox="1">
            <a:spLocks/>
          </p:cNvSpPr>
          <p:nvPr/>
        </p:nvSpPr>
        <p:spPr>
          <a:xfrm>
            <a:off x="988319" y="640558"/>
            <a:ext cx="9900745" cy="282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05256">
              <a:lnSpc>
                <a:spcPct val="90000"/>
              </a:lnSpc>
              <a:spcBef>
                <a:spcPts val="891"/>
              </a:spcBef>
            </a:pP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VITAMINS AND MINERALS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2B99074-9CE4-0CB5-C07C-2F4F69B2A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87" y="781763"/>
            <a:ext cx="11041811" cy="588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8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DE5E-7E26-D243-EB4C-FCA7605F8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329" y="155533"/>
            <a:ext cx="9131928" cy="2740472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The Raw Battle</a:t>
            </a:r>
            <a:br>
              <a:rPr lang="en-US" sz="54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Continues….</a:t>
            </a:r>
            <a:endParaRPr lang="en-US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660A9-11CA-FB94-F89C-B04F1D356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6433">
            <a:off x="462339" y="2226875"/>
            <a:ext cx="5766132" cy="90651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Is raw milk healthier than pasteurized?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8A4BC9-B459-792B-0296-194D4AF55A54}"/>
              </a:ext>
            </a:extLst>
          </p:cNvPr>
          <p:cNvSpPr txBox="1">
            <a:spLocks/>
          </p:cNvSpPr>
          <p:nvPr/>
        </p:nvSpPr>
        <p:spPr>
          <a:xfrm rot="289283">
            <a:off x="314553" y="3598772"/>
            <a:ext cx="5766132" cy="9065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“Big Dairy” conspiracy or health concern?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D7B2975-76A8-9B1F-86A6-71701B22B166}"/>
              </a:ext>
            </a:extLst>
          </p:cNvPr>
          <p:cNvSpPr txBox="1">
            <a:spLocks/>
          </p:cNvSpPr>
          <p:nvPr/>
        </p:nvSpPr>
        <p:spPr>
          <a:xfrm rot="21398458">
            <a:off x="308263" y="4990189"/>
            <a:ext cx="5766132" cy="9065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High temp/short time or batch</a:t>
            </a:r>
          </a:p>
          <a:p>
            <a:pPr algn="ctr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pasteurization healthier?</a:t>
            </a:r>
          </a:p>
        </p:txBody>
      </p:sp>
    </p:spTree>
    <p:extLst>
      <p:ext uri="{BB962C8B-B14F-4D97-AF65-F5344CB8AC3E}">
        <p14:creationId xmlns:p14="http://schemas.microsoft.com/office/powerpoint/2010/main" val="4015193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DE5E-7E26-D243-EB4C-FCA7605F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598" y="660531"/>
            <a:ext cx="7335835" cy="12689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Healing Allergies?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D7B2975-76A8-9B1F-86A6-71701B22B166}"/>
              </a:ext>
            </a:extLst>
          </p:cNvPr>
          <p:cNvSpPr txBox="1">
            <a:spLocks/>
          </p:cNvSpPr>
          <p:nvPr/>
        </p:nvSpPr>
        <p:spPr>
          <a:xfrm>
            <a:off x="1366989" y="4928486"/>
            <a:ext cx="9136117" cy="827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05256">
              <a:lnSpc>
                <a:spcPct val="90000"/>
              </a:lnSpc>
              <a:spcBef>
                <a:spcPts val="891"/>
              </a:spcBef>
            </a:pP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Childhood Asthma/Allergies</a:t>
            </a:r>
          </a:p>
        </p:txBody>
      </p:sp>
      <p:pic>
        <p:nvPicPr>
          <p:cNvPr id="4" name="Picture 3" descr="A child with blue eyes blowing his nose&#10;&#10;Description automatically generated">
            <a:extLst>
              <a:ext uri="{FF2B5EF4-FFF2-40B4-BE49-F238E27FC236}">
                <a16:creationId xmlns:a16="http://schemas.microsoft.com/office/drawing/2014/main" id="{CDC7E44F-92B4-7D36-48BE-AD9AE0A40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7" y="179717"/>
            <a:ext cx="3710796" cy="37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5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DE5E-7E26-D243-EB4C-FCA7605F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229" y="4535899"/>
            <a:ext cx="7335835" cy="12689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Studies: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D7B2975-76A8-9B1F-86A6-71701B22B166}"/>
              </a:ext>
            </a:extLst>
          </p:cNvPr>
          <p:cNvSpPr txBox="1">
            <a:spLocks/>
          </p:cNvSpPr>
          <p:nvPr/>
        </p:nvSpPr>
        <p:spPr>
          <a:xfrm>
            <a:off x="4296104" y="2176255"/>
            <a:ext cx="6435603" cy="3899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5256">
              <a:lnSpc>
                <a:spcPct val="90000"/>
              </a:lnSpc>
              <a:spcBef>
                <a:spcPts val="891"/>
              </a:spcBef>
            </a:pPr>
            <a:r>
              <a:rPr lang="en-US" sz="16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Dept. of Dairy Science, Royal Veterinary and Agricultural University, Copenhagen, Denmark. July 2003</a:t>
            </a:r>
          </a:p>
          <a:p>
            <a:pPr defTabSz="905256">
              <a:lnSpc>
                <a:spcPct val="90000"/>
              </a:lnSpc>
              <a:spcBef>
                <a:spcPts val="891"/>
              </a:spcBef>
            </a:pPr>
            <a:endParaRPr lang="en-US" sz="1600" dirty="0">
              <a:solidFill>
                <a:srgbClr val="000000"/>
              </a:solidFill>
              <a:latin typeface="Open Sans" panose="020B0606030504020204" pitchFamily="34" charset="0"/>
              <a:cs typeface="Arial" panose="020B0604020202020204" pitchFamily="34" charset="0"/>
            </a:endParaRPr>
          </a:p>
          <a:p>
            <a:pPr defTabSz="905256">
              <a:lnSpc>
                <a:spcPct val="90000"/>
              </a:lnSpc>
              <a:spcBef>
                <a:spcPts val="891"/>
              </a:spcBef>
            </a:pP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E.-G. Samuelsson</a:t>
            </a:r>
          </a:p>
          <a:p>
            <a:pPr defTabSz="905256">
              <a:lnSpc>
                <a:spcPct val="90000"/>
              </a:lnSpc>
              <a:spcBef>
                <a:spcPts val="891"/>
              </a:spcBef>
            </a:pPr>
            <a:endParaRPr lang="en-US" sz="1600" dirty="0">
              <a:solidFill>
                <a:srgbClr val="000000"/>
              </a:solidFill>
              <a:latin typeface="Open Sans" panose="020B0606030504020204" pitchFamily="34" charset="0"/>
              <a:cs typeface="Arial" panose="020B0604020202020204" pitchFamily="34" charset="0"/>
            </a:endParaRPr>
          </a:p>
          <a:p>
            <a:pPr defTabSz="905256">
              <a:lnSpc>
                <a:spcPct val="90000"/>
              </a:lnSpc>
              <a:spcBef>
                <a:spcPts val="891"/>
              </a:spcBef>
            </a:pP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Double Blind Study: 5 Children ages 12-40 months.</a:t>
            </a:r>
          </a:p>
          <a:p>
            <a:pPr defTabSz="905256">
              <a:lnSpc>
                <a:spcPct val="90000"/>
              </a:lnSpc>
              <a:spcBef>
                <a:spcPts val="891"/>
              </a:spcBef>
            </a:pPr>
            <a:endParaRPr lang="en-US" sz="1600" dirty="0">
              <a:solidFill>
                <a:srgbClr val="000000"/>
              </a:solidFill>
              <a:latin typeface="Open Sans" panose="020B0606030504020204" pitchFamily="34" charset="0"/>
              <a:cs typeface="Arial" panose="020B0604020202020204" pitchFamily="34" charset="0"/>
            </a:endParaRPr>
          </a:p>
          <a:p>
            <a:pPr defTabSz="905256">
              <a:lnSpc>
                <a:spcPct val="90000"/>
              </a:lnSpc>
              <a:spcBef>
                <a:spcPts val="891"/>
              </a:spcBef>
            </a:pP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Orally administered- raw milk, pasteurized milk, homogenized milk, placebo (</a:t>
            </a:r>
            <a:r>
              <a:rPr lang="en-US" sz="1600" dirty="0" err="1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Nutramigen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)</a:t>
            </a:r>
          </a:p>
          <a:p>
            <a:pPr defTabSz="905256">
              <a:lnSpc>
                <a:spcPct val="90000"/>
              </a:lnSpc>
              <a:spcBef>
                <a:spcPts val="891"/>
              </a:spcBef>
            </a:pPr>
            <a:endParaRPr lang="en-US" sz="1600" dirty="0">
              <a:solidFill>
                <a:srgbClr val="000000"/>
              </a:solidFill>
              <a:latin typeface="Open Sans" panose="020B0606030504020204" pitchFamily="34" charset="0"/>
              <a:cs typeface="Arial" panose="020B0604020202020204" pitchFamily="34" charset="0"/>
            </a:endParaRPr>
          </a:p>
          <a:p>
            <a:pPr defTabSz="905256">
              <a:lnSpc>
                <a:spcPct val="90000"/>
              </a:lnSpc>
              <a:spcBef>
                <a:spcPts val="891"/>
              </a:spcBef>
            </a:pP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Skin prick test: significant and similar allergic reaction for all milk types. (Excluding Placebo)</a:t>
            </a:r>
          </a:p>
          <a:p>
            <a:pPr defTabSz="905256">
              <a:lnSpc>
                <a:spcPct val="90000"/>
              </a:lnSpc>
              <a:spcBef>
                <a:spcPts val="891"/>
              </a:spcBef>
            </a:pPr>
            <a:endParaRPr lang="en-US" sz="1600" dirty="0">
              <a:solidFill>
                <a:srgbClr val="000000"/>
              </a:solidFill>
              <a:latin typeface="Open Sans" panose="020B0606030504020204" pitchFamily="34" charset="0"/>
              <a:cs typeface="Arial" panose="020B0604020202020204" pitchFamily="34" charset="0"/>
            </a:endParaRPr>
          </a:p>
          <a:p>
            <a:pPr defTabSz="905256">
              <a:lnSpc>
                <a:spcPct val="90000"/>
              </a:lnSpc>
              <a:spcBef>
                <a:spcPts val="891"/>
              </a:spcBef>
            </a:pPr>
            <a:r>
              <a:rPr lang="en-US" sz="1600" b="1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Conclusion: All milk types similar reaction. </a:t>
            </a:r>
            <a:r>
              <a:rPr lang="en-US" sz="1600" b="1" dirty="0">
                <a:solidFill>
                  <a:srgbClr val="FF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No increase risk in development of respiratory allergies or atopic dermatitis. </a:t>
            </a:r>
            <a:r>
              <a:rPr lang="en-US" sz="1600" b="1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Developing children are inherently sensitive to food proteins. Cow’s milk can trigger immunoglobulin E-medicated reaction called CMA (Cow’s Milk Protein Allergy)</a:t>
            </a:r>
          </a:p>
          <a:p>
            <a:pPr defTabSz="905256">
              <a:lnSpc>
                <a:spcPct val="90000"/>
              </a:lnSpc>
              <a:spcBef>
                <a:spcPts val="891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hild with blue eyes blowing his nose&#10;&#10;Description automatically generated">
            <a:extLst>
              <a:ext uri="{FF2B5EF4-FFF2-40B4-BE49-F238E27FC236}">
                <a16:creationId xmlns:a16="http://schemas.microsoft.com/office/drawing/2014/main" id="{CDC7E44F-92B4-7D36-48BE-AD9AE0A40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7" y="179717"/>
            <a:ext cx="3710796" cy="37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1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DE5E-7E26-D243-EB4C-FCA7605F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229" y="4535899"/>
            <a:ext cx="7335835" cy="12689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Studies: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D7B2975-76A8-9B1F-86A6-71701B22B166}"/>
              </a:ext>
            </a:extLst>
          </p:cNvPr>
          <p:cNvSpPr txBox="1">
            <a:spLocks/>
          </p:cNvSpPr>
          <p:nvPr/>
        </p:nvSpPr>
        <p:spPr>
          <a:xfrm>
            <a:off x="4248807" y="804655"/>
            <a:ext cx="6949964" cy="44373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5256">
              <a:lnSpc>
                <a:spcPct val="90000"/>
              </a:lnSpc>
              <a:spcBef>
                <a:spcPts val="891"/>
              </a:spcBef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Wageningen, Amersfoort, and Utrecht, Netherlands. </a:t>
            </a:r>
            <a:r>
              <a:rPr lang="en-US" b="1" dirty="0">
                <a:solidFill>
                  <a:srgbClr val="000000"/>
                </a:solidFill>
                <a:latin typeface="Open Sans" panose="020B0606030504020204" pitchFamily="34" charset="0"/>
              </a:rPr>
              <a:t>October 2012</a:t>
            </a:r>
            <a:endParaRPr lang="en-US" dirty="0">
              <a:solidFill>
                <a:srgbClr val="000000"/>
              </a:solidFill>
              <a:latin typeface="Open Sans" panose="020B0606030504020204" pitchFamily="34" charset="0"/>
              <a:cs typeface="Arial" panose="020B0604020202020204" pitchFamily="34" charset="0"/>
            </a:endParaRPr>
          </a:p>
          <a:p>
            <a:pPr defTabSz="905256">
              <a:lnSpc>
                <a:spcPct val="90000"/>
              </a:lnSpc>
              <a:spcBef>
                <a:spcPts val="891"/>
              </a:spcBef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R. J. Joost van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Neervan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, PHD, Edward F. Knol, PHD</a:t>
            </a:r>
          </a:p>
          <a:p>
            <a:pPr defTabSz="905256">
              <a:lnSpc>
                <a:spcPct val="90000"/>
              </a:lnSpc>
              <a:spcBef>
                <a:spcPts val="891"/>
              </a:spcBef>
            </a:pPr>
            <a:endParaRPr lang="en-US" dirty="0">
              <a:solidFill>
                <a:srgbClr val="000000"/>
              </a:solidFill>
              <a:latin typeface="Open Sans" panose="020B0606030504020204" pitchFamily="34" charset="0"/>
              <a:cs typeface="Arial" panose="020B0604020202020204" pitchFamily="34" charset="0"/>
            </a:endParaRPr>
          </a:p>
          <a:p>
            <a:pPr defTabSz="905256">
              <a:lnSpc>
                <a:spcPct val="90000"/>
              </a:lnSpc>
              <a:spcBef>
                <a:spcPts val="891"/>
              </a:spcBef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Early ingestion of unheated cow’s milk to children showing evidence of possible link between consumption of raw milk in first year of childhood development.</a:t>
            </a:r>
          </a:p>
          <a:p>
            <a:pPr defTabSz="905256">
              <a:lnSpc>
                <a:spcPct val="90000"/>
              </a:lnSpc>
              <a:spcBef>
                <a:spcPts val="891"/>
              </a:spcBef>
            </a:pPr>
            <a:endParaRPr lang="en-US" dirty="0">
              <a:solidFill>
                <a:srgbClr val="000000"/>
              </a:solidFill>
              <a:latin typeface="Open Sans" panose="020B0606030504020204" pitchFamily="34" charset="0"/>
              <a:cs typeface="Arial" panose="020B0604020202020204" pitchFamily="34" charset="0"/>
            </a:endParaRPr>
          </a:p>
          <a:p>
            <a:pPr defTabSz="905256">
              <a:lnSpc>
                <a:spcPct val="90000"/>
              </a:lnSpc>
              <a:spcBef>
                <a:spcPts val="891"/>
              </a:spcBef>
            </a:pPr>
            <a:r>
              <a:rPr lang="en-US" b="1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Conclusion: </a:t>
            </a:r>
            <a:r>
              <a:rPr lang="en-US" sz="1800" b="1" dirty="0"/>
              <a:t>Raw milk contains many proteins and other constituents that might help in preventing asthma in infants and young children. However, findings might very well link the </a:t>
            </a:r>
            <a:r>
              <a:rPr lang="en-US" sz="1800" b="1" dirty="0">
                <a:solidFill>
                  <a:srgbClr val="FF0000"/>
                </a:solidFill>
              </a:rPr>
              <a:t>environment of living/being raised on a farm that could be a factor in the reduction of allergies in young developing children.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hild with blue eyes blowing his nose&#10;&#10;Description automatically generated">
            <a:extLst>
              <a:ext uri="{FF2B5EF4-FFF2-40B4-BE49-F238E27FC236}">
                <a16:creationId xmlns:a16="http://schemas.microsoft.com/office/drawing/2014/main" id="{CDC7E44F-92B4-7D36-48BE-AD9AE0A40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7" y="179717"/>
            <a:ext cx="3710796" cy="37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DE5E-7E26-D243-EB4C-FCA7605F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93" y="696996"/>
            <a:ext cx="7335835" cy="12689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Conclusion: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D7B2975-76A8-9B1F-86A6-71701B22B166}"/>
              </a:ext>
            </a:extLst>
          </p:cNvPr>
          <p:cNvSpPr txBox="1">
            <a:spLocks/>
          </p:cNvSpPr>
          <p:nvPr/>
        </p:nvSpPr>
        <p:spPr>
          <a:xfrm>
            <a:off x="4437993" y="2035115"/>
            <a:ext cx="6435603" cy="3184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5256">
              <a:lnSpc>
                <a:spcPct val="90000"/>
              </a:lnSpc>
              <a:spcBef>
                <a:spcPts val="891"/>
              </a:spcBef>
            </a:pPr>
            <a:r>
              <a:rPr lang="en-US" sz="36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Many variables </a:t>
            </a:r>
            <a:r>
              <a:rPr lang="en-US" sz="3600" b="1" dirty="0">
                <a:solidFill>
                  <a:srgbClr val="000000"/>
                </a:solidFill>
                <a:latin typeface="Open Sans" panose="020B0606030504020204" pitchFamily="34" charset="0"/>
              </a:rPr>
              <a:t>in influencing the factors that make up early development of childhood asthma and allergies. More studies are needed.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hild with blue eyes blowing his nose&#10;&#10;Description automatically generated">
            <a:extLst>
              <a:ext uri="{FF2B5EF4-FFF2-40B4-BE49-F238E27FC236}">
                <a16:creationId xmlns:a16="http://schemas.microsoft.com/office/drawing/2014/main" id="{CDC7E44F-92B4-7D36-48BE-AD9AE0A40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7" y="179717"/>
            <a:ext cx="3710796" cy="37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9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DE5E-7E26-D243-EB4C-FCA7605F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75" y="183766"/>
            <a:ext cx="8168563" cy="9473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400" dirty="0"/>
              <a:t>Lactose Intolerance Cure?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D7B2975-76A8-9B1F-86A6-71701B22B166}"/>
              </a:ext>
            </a:extLst>
          </p:cNvPr>
          <p:cNvSpPr txBox="1">
            <a:spLocks/>
          </p:cNvSpPr>
          <p:nvPr/>
        </p:nvSpPr>
        <p:spPr>
          <a:xfrm>
            <a:off x="995902" y="5299383"/>
            <a:ext cx="9136117" cy="827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05256">
              <a:lnSpc>
                <a:spcPct val="90000"/>
              </a:lnSpc>
              <a:spcBef>
                <a:spcPts val="891"/>
              </a:spcBef>
            </a:pP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Raw Milk Enzymes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E596B45-56C3-5396-B5D2-C700C0530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3675" y="1062067"/>
            <a:ext cx="7402705" cy="412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3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DE5E-7E26-D243-EB4C-FCA7605F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618" y="505553"/>
            <a:ext cx="7335835" cy="12689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Studies: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D7B2975-76A8-9B1F-86A6-71701B22B166}"/>
              </a:ext>
            </a:extLst>
          </p:cNvPr>
          <p:cNvSpPr txBox="1">
            <a:spLocks/>
          </p:cNvSpPr>
          <p:nvPr/>
        </p:nvSpPr>
        <p:spPr>
          <a:xfrm>
            <a:off x="3570890" y="1223993"/>
            <a:ext cx="7263293" cy="44100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5256">
              <a:lnSpc>
                <a:spcPct val="90000"/>
              </a:lnSpc>
              <a:spcBef>
                <a:spcPts val="891"/>
              </a:spcBef>
            </a:pPr>
            <a:r>
              <a:rPr lang="en-US" sz="1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Annals of Family Medicine. </a:t>
            </a:r>
            <a:r>
              <a:rPr lang="en-US" sz="1800" b="1" dirty="0">
                <a:solidFill>
                  <a:srgbClr val="000000"/>
                </a:solidFill>
                <a:latin typeface="Open Sans" panose="020B0606030504020204" pitchFamily="34" charset="0"/>
              </a:rPr>
              <a:t>March 2014</a:t>
            </a:r>
          </a:p>
          <a:p>
            <a:pPr defTabSz="905256">
              <a:lnSpc>
                <a:spcPct val="90000"/>
              </a:lnSpc>
              <a:spcBef>
                <a:spcPts val="891"/>
              </a:spcBef>
            </a:pPr>
            <a:endParaRPr lang="en-US" sz="1800" dirty="0">
              <a:solidFill>
                <a:srgbClr val="000000"/>
              </a:solidFill>
              <a:latin typeface="Open Sans" panose="020B0606030504020204" pitchFamily="34" charset="0"/>
              <a:cs typeface="Arial" panose="020B0604020202020204" pitchFamily="34" charset="0"/>
            </a:endParaRPr>
          </a:p>
          <a:p>
            <a:pPr defTabSz="905256">
              <a:lnSpc>
                <a:spcPct val="90000"/>
              </a:lnSpc>
              <a:spcBef>
                <a:spcPts val="891"/>
              </a:spcBef>
            </a:pPr>
            <a:r>
              <a:rPr lang="en-US" sz="18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Sarah </a:t>
            </a:r>
            <a:r>
              <a:rPr lang="en-US" sz="1800" dirty="0" err="1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Mumah</a:t>
            </a:r>
            <a:r>
              <a:rPr lang="en-US" sz="18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Mphil</a:t>
            </a:r>
            <a:r>
              <a:rPr lang="en-US" sz="18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, Beibei </a:t>
            </a:r>
            <a:r>
              <a:rPr lang="en-US" sz="1800" dirty="0" err="1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Oelrich</a:t>
            </a:r>
            <a:r>
              <a:rPr lang="en-US" sz="18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, MD, PhD, Jessica Hope, MSN, NP, Quyen Vu, BAH, and Christopher D. Gardner, PhD</a:t>
            </a:r>
          </a:p>
          <a:p>
            <a:pPr defTabSz="905256">
              <a:lnSpc>
                <a:spcPct val="90000"/>
              </a:lnSpc>
              <a:spcBef>
                <a:spcPts val="891"/>
              </a:spcBef>
            </a:pPr>
            <a:endParaRPr lang="en-US" sz="1800" dirty="0">
              <a:solidFill>
                <a:srgbClr val="000000"/>
              </a:solidFill>
              <a:latin typeface="Open Sans" panose="020B0606030504020204" pitchFamily="34" charset="0"/>
              <a:cs typeface="Arial" panose="020B0604020202020204" pitchFamily="34" charset="0"/>
            </a:endParaRPr>
          </a:p>
          <a:p>
            <a:pPr defTabSz="905256">
              <a:lnSpc>
                <a:spcPct val="90000"/>
              </a:lnSpc>
              <a:spcBef>
                <a:spcPts val="891"/>
              </a:spcBef>
            </a:pPr>
            <a:r>
              <a:rPr lang="en-US" sz="18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16 Adults with self-reported lactose intolerance underwent 3 8-day milk phases (</a:t>
            </a:r>
            <a:r>
              <a:rPr lang="en-US" sz="1800" b="1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RAW</a:t>
            </a:r>
            <a:r>
              <a:rPr lang="en-US" sz="18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 VS </a:t>
            </a:r>
            <a:r>
              <a:rPr lang="en-US" sz="1800" b="1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PASTEURIZED</a:t>
            </a:r>
            <a:r>
              <a:rPr lang="en-US" sz="18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 VS </a:t>
            </a:r>
            <a:r>
              <a:rPr lang="en-US" sz="1800" b="1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SOY</a:t>
            </a:r>
            <a:r>
              <a:rPr lang="en-US" sz="18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) in randomized order separated by 1 week washout periods. Steady daily increase from 118 ml to 710 ml of milk.</a:t>
            </a:r>
          </a:p>
          <a:p>
            <a:pPr defTabSz="905256">
              <a:lnSpc>
                <a:spcPct val="90000"/>
              </a:lnSpc>
              <a:spcBef>
                <a:spcPts val="891"/>
              </a:spcBef>
            </a:pPr>
            <a:endParaRPr lang="en-US" sz="1800" dirty="0">
              <a:solidFill>
                <a:srgbClr val="000000"/>
              </a:solidFill>
              <a:latin typeface="Open Sans" panose="020B0606030504020204" pitchFamily="34" charset="0"/>
              <a:cs typeface="Arial" panose="020B0604020202020204" pitchFamily="34" charset="0"/>
            </a:endParaRPr>
          </a:p>
          <a:p>
            <a:pPr defTabSz="905256">
              <a:lnSpc>
                <a:spcPct val="90000"/>
              </a:lnSpc>
              <a:spcBef>
                <a:spcPts val="891"/>
              </a:spcBef>
            </a:pPr>
            <a:r>
              <a:rPr lang="en-US" sz="1800" b="1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Conclusion: </a:t>
            </a:r>
            <a:r>
              <a:rPr lang="en-US" sz="1600" b="1" dirty="0"/>
              <a:t>Raw milk failed to reduce lactose malabsorption or lactose </a:t>
            </a:r>
            <a:r>
              <a:rPr lang="en-US" sz="1800" b="1" dirty="0"/>
              <a:t>intolerance</a:t>
            </a:r>
            <a:r>
              <a:rPr lang="en-US" sz="1600" b="1" dirty="0"/>
              <a:t> symptoms compared to pasteurized milk. </a:t>
            </a:r>
            <a:r>
              <a:rPr lang="en-US" sz="1600" b="1" dirty="0">
                <a:solidFill>
                  <a:srgbClr val="FF0000"/>
                </a:solidFill>
              </a:rPr>
              <a:t>Symptom severities of lactose intolerance was HIGHER IN RAW MILK</a:t>
            </a:r>
            <a:r>
              <a:rPr lang="en-US" sz="1600" b="1" dirty="0"/>
              <a:t>.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re You Really Lactose Intolerant?">
            <a:extLst>
              <a:ext uri="{FF2B5EF4-FFF2-40B4-BE49-F238E27FC236}">
                <a16:creationId xmlns:a16="http://schemas.microsoft.com/office/drawing/2014/main" id="{14D90C85-F15A-B240-2AC3-4B7B9863F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3" r="72165"/>
          <a:stretch/>
        </p:blipFill>
        <p:spPr bwMode="auto">
          <a:xfrm>
            <a:off x="774073" y="163902"/>
            <a:ext cx="2227920" cy="588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90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e You Really Lactose Intolerant?">
            <a:extLst>
              <a:ext uri="{FF2B5EF4-FFF2-40B4-BE49-F238E27FC236}">
                <a16:creationId xmlns:a16="http://schemas.microsoft.com/office/drawing/2014/main" id="{14D90C85-F15A-B240-2AC3-4B7B9863F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" t="14213" r="72165"/>
          <a:stretch/>
        </p:blipFill>
        <p:spPr bwMode="auto">
          <a:xfrm>
            <a:off x="63416" y="187550"/>
            <a:ext cx="1878295" cy="588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A28080BF-15D3-CB31-EA0E-8859872716DD}"/>
              </a:ext>
            </a:extLst>
          </p:cNvPr>
          <p:cNvSpPr txBox="1">
            <a:spLocks/>
          </p:cNvSpPr>
          <p:nvPr/>
        </p:nvSpPr>
        <p:spPr>
          <a:xfrm>
            <a:off x="2146663" y="5481764"/>
            <a:ext cx="9136117" cy="465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05256">
              <a:lnSpc>
                <a:spcPct val="90000"/>
              </a:lnSpc>
              <a:spcBef>
                <a:spcPts val="891"/>
              </a:spcBef>
            </a:pP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Milk dosage protocol for each phase. Amount of Milk consumed one sitting a day.</a:t>
            </a:r>
          </a:p>
        </p:txBody>
      </p:sp>
      <p:pic>
        <p:nvPicPr>
          <p:cNvPr id="12" name="Picture 11" descr="A graph of milk dosage&#10;&#10;Description automatically generated">
            <a:extLst>
              <a:ext uri="{FF2B5EF4-FFF2-40B4-BE49-F238E27FC236}">
                <a16:creationId xmlns:a16="http://schemas.microsoft.com/office/drawing/2014/main" id="{919DBEA5-80DA-6489-83D9-34F52CF41A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9"/>
          <a:stretch/>
        </p:blipFill>
        <p:spPr>
          <a:xfrm>
            <a:off x="3247698" y="105749"/>
            <a:ext cx="6211612" cy="550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0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e You Really Lactose Intolerant?">
            <a:extLst>
              <a:ext uri="{FF2B5EF4-FFF2-40B4-BE49-F238E27FC236}">
                <a16:creationId xmlns:a16="http://schemas.microsoft.com/office/drawing/2014/main" id="{14D90C85-F15A-B240-2AC3-4B7B9863F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" t="14213" r="72165"/>
          <a:stretch/>
        </p:blipFill>
        <p:spPr bwMode="auto">
          <a:xfrm>
            <a:off x="63416" y="187550"/>
            <a:ext cx="1878295" cy="588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6F1155F6-59CB-4B4A-059B-BDEED4711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324" y="204465"/>
            <a:ext cx="4337414" cy="4975695"/>
          </a:xfrm>
          <a:prstGeom prst="rect">
            <a:avLst/>
          </a:prstGeom>
        </p:spPr>
      </p:pic>
      <p:pic>
        <p:nvPicPr>
          <p:cNvPr id="7" name="Picture 6" descr="A diagram of a number of milk&#10;&#10;Description automatically generated">
            <a:extLst>
              <a:ext uri="{FF2B5EF4-FFF2-40B4-BE49-F238E27FC236}">
                <a16:creationId xmlns:a16="http://schemas.microsoft.com/office/drawing/2014/main" id="{D16A4AAC-12B9-0093-0742-B40DD37B3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36" y="187550"/>
            <a:ext cx="4440363" cy="499261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A28080BF-15D3-CB31-EA0E-8859872716DD}"/>
              </a:ext>
            </a:extLst>
          </p:cNvPr>
          <p:cNvSpPr txBox="1">
            <a:spLocks/>
          </p:cNvSpPr>
          <p:nvPr/>
        </p:nvSpPr>
        <p:spPr>
          <a:xfrm>
            <a:off x="1941711" y="5284695"/>
            <a:ext cx="9136117" cy="465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05256">
              <a:lnSpc>
                <a:spcPct val="90000"/>
              </a:lnSpc>
              <a:spcBef>
                <a:spcPts val="891"/>
              </a:spcBef>
            </a:pP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Lactose Intolerance Malabsorption Test (H2 Hydrogen Breath Testing)</a:t>
            </a:r>
          </a:p>
        </p:txBody>
      </p:sp>
    </p:spTree>
    <p:extLst>
      <p:ext uri="{BB962C8B-B14F-4D97-AF65-F5344CB8AC3E}">
        <p14:creationId xmlns:p14="http://schemas.microsoft.com/office/powerpoint/2010/main" val="3607278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DE5E-7E26-D243-EB4C-FCA7605F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618" y="505553"/>
            <a:ext cx="7335835" cy="12689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Conclusion: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D7B2975-76A8-9B1F-86A6-71701B22B166}"/>
              </a:ext>
            </a:extLst>
          </p:cNvPr>
          <p:cNvSpPr txBox="1">
            <a:spLocks/>
          </p:cNvSpPr>
          <p:nvPr/>
        </p:nvSpPr>
        <p:spPr>
          <a:xfrm>
            <a:off x="3570890" y="1223993"/>
            <a:ext cx="7263293" cy="44100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5256">
              <a:lnSpc>
                <a:spcPct val="90000"/>
              </a:lnSpc>
              <a:spcBef>
                <a:spcPts val="891"/>
              </a:spcBef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re You Really Lactose Intolerant?">
            <a:extLst>
              <a:ext uri="{FF2B5EF4-FFF2-40B4-BE49-F238E27FC236}">
                <a16:creationId xmlns:a16="http://schemas.microsoft.com/office/drawing/2014/main" id="{14D90C85-F15A-B240-2AC3-4B7B9863F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3" r="72165"/>
          <a:stretch/>
        </p:blipFill>
        <p:spPr bwMode="auto">
          <a:xfrm>
            <a:off x="774073" y="163902"/>
            <a:ext cx="2227920" cy="588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B713D24-81CC-2A6B-7B4F-7D73C3C8FA9F}"/>
              </a:ext>
            </a:extLst>
          </p:cNvPr>
          <p:cNvSpPr txBox="1">
            <a:spLocks/>
          </p:cNvSpPr>
          <p:nvPr/>
        </p:nvSpPr>
        <p:spPr>
          <a:xfrm>
            <a:off x="3570890" y="1774536"/>
            <a:ext cx="6944710" cy="35226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Because there is no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ß-galactosidase enzymes </a:t>
            </a:r>
            <a:r>
              <a:rPr lang="en-US" dirty="0"/>
              <a:t>in raw milk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deficiency in this enzyme causes lactose intolerance</a:t>
            </a:r>
            <a:r>
              <a:rPr lang="en-US" dirty="0"/>
              <a:t>), there’s no reason why raw milk would assist in reduction of symptoms.</a:t>
            </a:r>
          </a:p>
        </p:txBody>
      </p:sp>
    </p:spTree>
    <p:extLst>
      <p:ext uri="{BB962C8B-B14F-4D97-AF65-F5344CB8AC3E}">
        <p14:creationId xmlns:p14="http://schemas.microsoft.com/office/powerpoint/2010/main" val="222684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DE5E-7E26-D243-EB4C-FCA7605F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8" y="310157"/>
            <a:ext cx="10093644" cy="9473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400" dirty="0"/>
              <a:t>Beneficial Microflora in Raw Milk?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D7B2975-76A8-9B1F-86A6-71701B22B166}"/>
              </a:ext>
            </a:extLst>
          </p:cNvPr>
          <p:cNvSpPr txBox="1">
            <a:spLocks/>
          </p:cNvSpPr>
          <p:nvPr/>
        </p:nvSpPr>
        <p:spPr>
          <a:xfrm>
            <a:off x="1142551" y="5109602"/>
            <a:ext cx="9136117" cy="827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05256">
              <a:lnSpc>
                <a:spcPct val="90000"/>
              </a:lnSpc>
              <a:spcBef>
                <a:spcPts val="891"/>
              </a:spcBef>
            </a:pP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Good Bacteria in the Gut</a:t>
            </a:r>
          </a:p>
        </p:txBody>
      </p:sp>
      <p:pic>
        <p:nvPicPr>
          <p:cNvPr id="7" name="Picture 6" descr="A close-up of a group of bacteria&#10;&#10;Description automatically generated">
            <a:extLst>
              <a:ext uri="{FF2B5EF4-FFF2-40B4-BE49-F238E27FC236}">
                <a16:creationId xmlns:a16="http://schemas.microsoft.com/office/drawing/2014/main" id="{6D29F825-EDEA-0E16-5166-62ADA4B44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55" y="1601864"/>
            <a:ext cx="6968928" cy="285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5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DE5E-7E26-D243-EB4C-FCA7605F8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90678" y="688528"/>
            <a:ext cx="9131928" cy="274047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“THE CLAIMED BENEFITS”: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5B9343D-63B6-A93E-BA80-015D9E3B3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26126" y="1522589"/>
            <a:ext cx="6550573" cy="90651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Nutritional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27588F4-C547-9321-B7A5-0B994115F76E}"/>
              </a:ext>
            </a:extLst>
          </p:cNvPr>
          <p:cNvSpPr txBox="1">
            <a:spLocks/>
          </p:cNvSpPr>
          <p:nvPr/>
        </p:nvSpPr>
        <p:spPr>
          <a:xfrm>
            <a:off x="-126126" y="2429107"/>
            <a:ext cx="6550573" cy="906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Allergy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5977C81-5B2B-7132-BD57-A2CF6EBF963D}"/>
              </a:ext>
            </a:extLst>
          </p:cNvPr>
          <p:cNvSpPr txBox="1">
            <a:spLocks/>
          </p:cNvSpPr>
          <p:nvPr/>
        </p:nvSpPr>
        <p:spPr>
          <a:xfrm>
            <a:off x="-126126" y="3335625"/>
            <a:ext cx="6550573" cy="906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Lactose Intolerance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05905BF-152F-1189-F51A-DF0F3E1D74D5}"/>
              </a:ext>
            </a:extLst>
          </p:cNvPr>
          <p:cNvSpPr txBox="1">
            <a:spLocks/>
          </p:cNvSpPr>
          <p:nvPr/>
        </p:nvSpPr>
        <p:spPr>
          <a:xfrm>
            <a:off x="0" y="4278218"/>
            <a:ext cx="6550573" cy="906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Beneficial Microflora</a:t>
            </a:r>
          </a:p>
        </p:txBody>
      </p:sp>
    </p:spTree>
    <p:extLst>
      <p:ext uri="{BB962C8B-B14F-4D97-AF65-F5344CB8AC3E}">
        <p14:creationId xmlns:p14="http://schemas.microsoft.com/office/powerpoint/2010/main" val="38331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AD7B2975-76A8-9B1F-86A6-71701B22B166}"/>
              </a:ext>
            </a:extLst>
          </p:cNvPr>
          <p:cNvSpPr txBox="1">
            <a:spLocks/>
          </p:cNvSpPr>
          <p:nvPr/>
        </p:nvSpPr>
        <p:spPr>
          <a:xfrm>
            <a:off x="732354" y="3263462"/>
            <a:ext cx="11238928" cy="29662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5256">
              <a:lnSpc>
                <a:spcPct val="90000"/>
              </a:lnSpc>
              <a:spcBef>
                <a:spcPts val="891"/>
              </a:spcBef>
            </a:pP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The key (most beneficial) “good bacteria” (Bifidobacteria/Lactobacillus Acidophilus) are already in low levels in Raw Milk.</a:t>
            </a:r>
          </a:p>
          <a:p>
            <a:pPr defTabSz="905256">
              <a:lnSpc>
                <a:spcPct val="90000"/>
              </a:lnSpc>
              <a:spcBef>
                <a:spcPts val="891"/>
              </a:spcBef>
            </a:pPr>
            <a:endParaRPr lang="en-US" sz="2800" b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defTabSz="905256">
              <a:lnSpc>
                <a:spcPct val="90000"/>
              </a:lnSpc>
              <a:spcBef>
                <a:spcPts val="891"/>
              </a:spcBef>
            </a:pPr>
            <a:endParaRPr lang="en-US" sz="2800" b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defTabSz="905256">
              <a:lnSpc>
                <a:spcPct val="90000"/>
              </a:lnSpc>
              <a:spcBef>
                <a:spcPts val="891"/>
              </a:spcBef>
            </a:pPr>
            <a:endParaRPr lang="en-US" sz="1800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7" name="Picture 6" descr="A close-up of a group of bacteria&#10;&#10;Description automatically generated">
            <a:extLst>
              <a:ext uri="{FF2B5EF4-FFF2-40B4-BE49-F238E27FC236}">
                <a16:creationId xmlns:a16="http://schemas.microsoft.com/office/drawing/2014/main" id="{9D4F0934-0DA9-1588-2C82-D9F3EC72D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21" y="481630"/>
            <a:ext cx="6419218" cy="26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35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DE5E-7E26-D243-EB4C-FCA7605F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98" y="4496485"/>
            <a:ext cx="7335835" cy="12689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Conclusion: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D7B2975-76A8-9B1F-86A6-71701B22B166}"/>
              </a:ext>
            </a:extLst>
          </p:cNvPr>
          <p:cNvSpPr txBox="1">
            <a:spLocks/>
          </p:cNvSpPr>
          <p:nvPr/>
        </p:nvSpPr>
        <p:spPr>
          <a:xfrm>
            <a:off x="4172415" y="442048"/>
            <a:ext cx="6949964" cy="44373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5256">
              <a:lnSpc>
                <a:spcPct val="90000"/>
              </a:lnSpc>
              <a:spcBef>
                <a:spcPts val="891"/>
              </a:spcBef>
            </a:pPr>
            <a:r>
              <a:rPr lang="en-US" sz="3200" b="1" dirty="0">
                <a:solidFill>
                  <a:srgbClr val="000000"/>
                </a:solidFill>
                <a:latin typeface="Open Sans" panose="020B0606030504020204" pitchFamily="34" charset="0"/>
              </a:rPr>
              <a:t>“Most of the enzymes survive the pasteurization process.”</a:t>
            </a:r>
          </a:p>
          <a:p>
            <a:pPr defTabSz="905256">
              <a:lnSpc>
                <a:spcPct val="90000"/>
              </a:lnSpc>
              <a:spcBef>
                <a:spcPts val="891"/>
              </a:spcBef>
            </a:pPr>
            <a:endParaRPr lang="en-US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defTabSz="905256">
              <a:lnSpc>
                <a:spcPct val="90000"/>
              </a:lnSpc>
              <a:spcBef>
                <a:spcPts val="891"/>
              </a:spcBef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There are a number of potential antimicrobial systems in milk including lactoferrin,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lactoperoxidase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lysozyme, bovine immunoglobulin, bacteriocins,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oligosarccharides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and xanthine oxidase. </a:t>
            </a:r>
          </a:p>
          <a:p>
            <a:pPr defTabSz="905256">
              <a:lnSpc>
                <a:spcPct val="90000"/>
              </a:lnSpc>
              <a:spcBef>
                <a:spcPts val="891"/>
              </a:spcBef>
            </a:pPr>
            <a:endParaRPr lang="en-US" b="1" dirty="0">
              <a:solidFill>
                <a:srgbClr val="000000"/>
              </a:solidFill>
              <a:latin typeface="Open Sans" panose="020B0606030504020204" pitchFamily="34" charset="0"/>
              <a:cs typeface="Arial" panose="020B0604020202020204" pitchFamily="34" charset="0"/>
            </a:endParaRPr>
          </a:p>
          <a:p>
            <a:pPr defTabSz="905256">
              <a:lnSpc>
                <a:spcPct val="90000"/>
              </a:lnSpc>
              <a:spcBef>
                <a:spcPts val="891"/>
              </a:spcBef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Lactoperoxidase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 and Lysozyme retain 70% or more of their activity after pasteurization</a:t>
            </a:r>
            <a:r>
              <a:rPr lang="en-US" b="1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. The rest of the systems listed above </a:t>
            </a:r>
            <a:r>
              <a:rPr lang="en-US" b="1" dirty="0">
                <a:solidFill>
                  <a:srgbClr val="FF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RETAIN</a:t>
            </a:r>
            <a:r>
              <a:rPr lang="en-US" b="1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ALL THEIR ACTIVITY</a:t>
            </a:r>
            <a:r>
              <a:rPr lang="en-US" b="1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, surviving the pasteurization process. </a:t>
            </a:r>
            <a:endParaRPr lang="en-US" dirty="0">
              <a:solidFill>
                <a:srgbClr val="000000"/>
              </a:solidFill>
              <a:latin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Surviving the Heat: Beat the Scorching Sun and Conquer Heat-Related  Illnesses - Accesshealth">
            <a:extLst>
              <a:ext uri="{FF2B5EF4-FFF2-40B4-BE49-F238E27FC236}">
                <a16:creationId xmlns:a16="http://schemas.microsoft.com/office/drawing/2014/main" id="{01433FEB-DF67-6FC6-5CBE-4A3E25A87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2" r="20516"/>
          <a:stretch/>
        </p:blipFill>
        <p:spPr bwMode="auto">
          <a:xfrm>
            <a:off x="504498" y="472495"/>
            <a:ext cx="3131389" cy="402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79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DE5E-7E26-D243-EB4C-FCA7605F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524" y="157978"/>
            <a:ext cx="7335835" cy="12689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Final Conclusions: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D7B2975-76A8-9B1F-86A6-71701B22B166}"/>
              </a:ext>
            </a:extLst>
          </p:cNvPr>
          <p:cNvSpPr txBox="1">
            <a:spLocks/>
          </p:cNvSpPr>
          <p:nvPr/>
        </p:nvSpPr>
        <p:spPr>
          <a:xfrm>
            <a:off x="4146650" y="646549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5256">
              <a:lnSpc>
                <a:spcPct val="90000"/>
              </a:lnSpc>
              <a:spcBef>
                <a:spcPts val="891"/>
              </a:spcBef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Health risk is a risk but is very low (depending on age / immunocompromised).</a:t>
            </a:r>
          </a:p>
        </p:txBody>
      </p:sp>
      <p:pic>
        <p:nvPicPr>
          <p:cNvPr id="3" name="Picture 2" descr="A glass of milk on a black background&#10;&#10;Description automatically generated">
            <a:extLst>
              <a:ext uri="{FF2B5EF4-FFF2-40B4-BE49-F238E27FC236}">
                <a16:creationId xmlns:a16="http://schemas.microsoft.com/office/drawing/2014/main" id="{3B21BC3E-BD62-9B1B-A97F-07B43B85C8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5" r="16978" b="-2"/>
          <a:stretch/>
        </p:blipFill>
        <p:spPr>
          <a:xfrm>
            <a:off x="-1578189" y="-431319"/>
            <a:ext cx="6914058" cy="6857999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0FE94937-885E-30DB-4222-30B5483C6124}"/>
              </a:ext>
            </a:extLst>
          </p:cNvPr>
          <p:cNvSpPr txBox="1">
            <a:spLocks/>
          </p:cNvSpPr>
          <p:nvPr/>
        </p:nvSpPr>
        <p:spPr>
          <a:xfrm>
            <a:off x="4116524" y="1545891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5256">
              <a:lnSpc>
                <a:spcPct val="90000"/>
              </a:lnSpc>
              <a:spcBef>
                <a:spcPts val="891"/>
              </a:spcBef>
            </a:pPr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Very little loss of nutrition (Vitamins/Minerals) in the pasteurization process.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E27E2B8-89A4-C40C-FEBA-C5A5DA7EC0C3}"/>
              </a:ext>
            </a:extLst>
          </p:cNvPr>
          <p:cNvSpPr txBox="1">
            <a:spLocks/>
          </p:cNvSpPr>
          <p:nvPr/>
        </p:nvSpPr>
        <p:spPr>
          <a:xfrm>
            <a:off x="4146650" y="2702796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5256">
              <a:lnSpc>
                <a:spcPct val="90000"/>
              </a:lnSpc>
              <a:spcBef>
                <a:spcPts val="891"/>
              </a:spcBef>
            </a:pPr>
            <a:r>
              <a:rPr lang="en-US" sz="2400" b="1" dirty="0">
                <a:solidFill>
                  <a:srgbClr val="035599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Absence of Asthma and Allergies among developing children most likely linked to their living environment then drinking raw milk.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8BC931F-0259-C90A-8207-841069F6CC1A}"/>
              </a:ext>
            </a:extLst>
          </p:cNvPr>
          <p:cNvSpPr txBox="1">
            <a:spLocks/>
          </p:cNvSpPr>
          <p:nvPr/>
        </p:nvSpPr>
        <p:spPr>
          <a:xfrm>
            <a:off x="4146650" y="4174585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5256">
              <a:lnSpc>
                <a:spcPct val="90000"/>
              </a:lnSpc>
              <a:spcBef>
                <a:spcPts val="891"/>
              </a:spcBef>
            </a:pPr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Lactose Intolerance symptoms remain the same (if not even more) when drinking raw milk (when compared to control groups pasteurized and soy)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49D9FD5-C500-90E1-17A4-F1044F0BB701}"/>
              </a:ext>
            </a:extLst>
          </p:cNvPr>
          <p:cNvSpPr txBox="1">
            <a:spLocks/>
          </p:cNvSpPr>
          <p:nvPr/>
        </p:nvSpPr>
        <p:spPr>
          <a:xfrm>
            <a:off x="4737040" y="4544227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5256">
              <a:lnSpc>
                <a:spcPct val="90000"/>
              </a:lnSpc>
              <a:spcBef>
                <a:spcPts val="891"/>
              </a:spcBef>
            </a:pPr>
            <a:endParaRPr lang="en-US" sz="2400" b="1" dirty="0">
              <a:solidFill>
                <a:srgbClr val="000000"/>
              </a:solidFill>
              <a:latin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970C1CE-9E77-AA2F-F0D4-C5DF17869D9A}"/>
              </a:ext>
            </a:extLst>
          </p:cNvPr>
          <p:cNvSpPr txBox="1">
            <a:spLocks/>
          </p:cNvSpPr>
          <p:nvPr/>
        </p:nvSpPr>
        <p:spPr>
          <a:xfrm>
            <a:off x="4146650" y="5242566"/>
            <a:ext cx="7790844" cy="7498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5256">
              <a:lnSpc>
                <a:spcPct val="90000"/>
              </a:lnSpc>
              <a:spcBef>
                <a:spcPts val="891"/>
              </a:spcBef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Most Enzymes survive the Pasteurization Process.  </a:t>
            </a:r>
          </a:p>
        </p:txBody>
      </p:sp>
    </p:spTree>
    <p:extLst>
      <p:ext uri="{BB962C8B-B14F-4D97-AF65-F5344CB8AC3E}">
        <p14:creationId xmlns:p14="http://schemas.microsoft.com/office/powerpoint/2010/main" val="233877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DE5E-7E26-D243-EB4C-FCA7605F8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90678" y="688528"/>
            <a:ext cx="9131928" cy="274047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“THE CLAIMED RISKS”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endParaRPr lang="en-US" sz="4000" b="1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5B9343D-63B6-A93E-BA80-015D9E3B3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709" y="1893761"/>
            <a:ext cx="6550573" cy="90651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Human Pathogens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27588F4-C547-9321-B7A5-0B994115F76E}"/>
              </a:ext>
            </a:extLst>
          </p:cNvPr>
          <p:cNvSpPr txBox="1">
            <a:spLocks/>
          </p:cNvSpPr>
          <p:nvPr/>
        </p:nvSpPr>
        <p:spPr>
          <a:xfrm>
            <a:off x="-56122" y="4057721"/>
            <a:ext cx="6550573" cy="906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Death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A4BDC6-6DB7-207F-4875-A77E897E9106}"/>
              </a:ext>
            </a:extLst>
          </p:cNvPr>
          <p:cNvSpPr txBox="1">
            <a:spLocks/>
          </p:cNvSpPr>
          <p:nvPr/>
        </p:nvSpPr>
        <p:spPr>
          <a:xfrm>
            <a:off x="0" y="2975741"/>
            <a:ext cx="6550573" cy="906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Hospitalization</a:t>
            </a:r>
          </a:p>
        </p:txBody>
      </p:sp>
    </p:spTree>
    <p:extLst>
      <p:ext uri="{BB962C8B-B14F-4D97-AF65-F5344CB8AC3E}">
        <p14:creationId xmlns:p14="http://schemas.microsoft.com/office/powerpoint/2010/main" val="1506793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6C660A9-11CA-FB94-F89C-B04F1D356FC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028910" y="6154316"/>
            <a:ext cx="5565775" cy="70368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U.S. per state raw milk regulations</a:t>
            </a:r>
          </a:p>
        </p:txBody>
      </p:sp>
      <p:pic>
        <p:nvPicPr>
          <p:cNvPr id="8" name="Picture 7" descr="A map of the united states&#10;&#10;Description automatically generated">
            <a:extLst>
              <a:ext uri="{FF2B5EF4-FFF2-40B4-BE49-F238E27FC236}">
                <a16:creationId xmlns:a16="http://schemas.microsoft.com/office/drawing/2014/main" id="{3E3441AE-7B1F-A0BD-36D1-337B69DDF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5" y="1015047"/>
            <a:ext cx="8712602" cy="5029377"/>
          </a:xfrm>
          <a:prstGeom prst="rect">
            <a:avLst/>
          </a:prstGeom>
        </p:spPr>
      </p:pic>
      <p:pic>
        <p:nvPicPr>
          <p:cNvPr id="5" name="Picture 4" descr="A glass of milk on a black background&#10;&#10;Description automatically generated">
            <a:extLst>
              <a:ext uri="{FF2B5EF4-FFF2-40B4-BE49-F238E27FC236}">
                <a16:creationId xmlns:a16="http://schemas.microsoft.com/office/drawing/2014/main" id="{764C9398-D6EF-C051-D699-422D30A161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5" r="16978" b="-2"/>
          <a:stretch/>
        </p:blipFill>
        <p:spPr>
          <a:xfrm rot="1070986">
            <a:off x="8481940" y="3246341"/>
            <a:ext cx="2495437" cy="2475204"/>
          </a:xfrm>
          <a:prstGeom prst="rect">
            <a:avLst/>
          </a:prstGeom>
        </p:spPr>
      </p:pic>
      <p:pic>
        <p:nvPicPr>
          <p:cNvPr id="4" name="Picture 3" descr="A glass of milk on a black background&#10;&#10;Description automatically generated">
            <a:extLst>
              <a:ext uri="{FF2B5EF4-FFF2-40B4-BE49-F238E27FC236}">
                <a16:creationId xmlns:a16="http://schemas.microsoft.com/office/drawing/2014/main" id="{E006C899-A0A7-FD18-4A1E-A845E32384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5" r="16978" b="-2"/>
          <a:stretch/>
        </p:blipFill>
        <p:spPr>
          <a:xfrm rot="20179678">
            <a:off x="10048951" y="3208443"/>
            <a:ext cx="2495437" cy="2475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F5DE5E-7E26-D243-EB4C-FCA7605F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24" y="179084"/>
            <a:ext cx="7335835" cy="1268984"/>
          </a:xfrm>
        </p:spPr>
        <p:txBody>
          <a:bodyPr>
            <a:normAutofit/>
          </a:bodyPr>
          <a:lstStyle/>
          <a:p>
            <a:r>
              <a:rPr lang="en-US" sz="4800" b="1" dirty="0"/>
              <a:t>Battle Lines Drawn…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DBB9B0-388D-120E-48EE-FE2F06B27A5C}"/>
              </a:ext>
            </a:extLst>
          </p:cNvPr>
          <p:cNvSpPr txBox="1">
            <a:spLocks/>
          </p:cNvSpPr>
          <p:nvPr/>
        </p:nvSpPr>
        <p:spPr>
          <a:xfrm>
            <a:off x="9359193" y="1015047"/>
            <a:ext cx="2355012" cy="17339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3.4% of US drink raw milk…</a:t>
            </a:r>
          </a:p>
          <a:p>
            <a:endParaRPr lang="en-US" sz="2000" dirty="0"/>
          </a:p>
          <a:p>
            <a:r>
              <a:rPr lang="en-US" sz="3200" dirty="0"/>
              <a:t> 11 Million</a:t>
            </a:r>
          </a:p>
          <a:p>
            <a:r>
              <a:rPr lang="en-US" sz="3200" dirty="0"/>
              <a:t>Americans</a:t>
            </a:r>
          </a:p>
        </p:txBody>
      </p:sp>
    </p:spTree>
    <p:extLst>
      <p:ext uri="{BB962C8B-B14F-4D97-AF65-F5344CB8AC3E}">
        <p14:creationId xmlns:p14="http://schemas.microsoft.com/office/powerpoint/2010/main" val="1720141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6C660A9-11CA-FB94-F89C-B04F1D356FC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66682" y="6143133"/>
            <a:ext cx="10326414" cy="70368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State of Indiana does allow raw milk sales at retail stores if labeled:</a:t>
            </a:r>
          </a:p>
          <a:p>
            <a:pPr marL="0" indent="0" algn="ctr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“NOT FOR HUMAN CONSUMPTION“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5DE5E-7E26-D243-EB4C-FCA7605F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13" y="136103"/>
            <a:ext cx="11235058" cy="726071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Raw Milk </a:t>
            </a:r>
            <a:r>
              <a:rPr lang="en-US" sz="4800" dirty="0"/>
              <a:t>in</a:t>
            </a:r>
            <a:r>
              <a:rPr lang="en-US" sz="4800" b="1" dirty="0"/>
              <a:t> Lafayette Indiana?</a:t>
            </a:r>
          </a:p>
        </p:txBody>
      </p:sp>
      <p:pic>
        <p:nvPicPr>
          <p:cNvPr id="6" name="Picture 5" descr="A map of the united states&#10;&#10;Description automatically generated">
            <a:extLst>
              <a:ext uri="{FF2B5EF4-FFF2-40B4-BE49-F238E27FC236}">
                <a16:creationId xmlns:a16="http://schemas.microsoft.com/office/drawing/2014/main" id="{1D2DD102-53C0-050C-BFB9-76684273CE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4" t="25029" r="25145" b="52003"/>
          <a:stretch/>
        </p:blipFill>
        <p:spPr>
          <a:xfrm>
            <a:off x="488732" y="1081490"/>
            <a:ext cx="1787291" cy="2284798"/>
          </a:xfrm>
          <a:prstGeom prst="rect">
            <a:avLst/>
          </a:prstGeom>
        </p:spPr>
      </p:pic>
      <p:pic>
        <p:nvPicPr>
          <p:cNvPr id="10" name="Picture 9" descr="A white card with text and a cow on it&#10;&#10;Description automatically generated">
            <a:extLst>
              <a:ext uri="{FF2B5EF4-FFF2-40B4-BE49-F238E27FC236}">
                <a16:creationId xmlns:a16="http://schemas.microsoft.com/office/drawing/2014/main" id="{A7F0D329-40C6-A5F5-3540-F576CECDA5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t="14819" r="15870" b="19741"/>
          <a:stretch/>
        </p:blipFill>
        <p:spPr>
          <a:xfrm rot="5400000">
            <a:off x="3676481" y="1746065"/>
            <a:ext cx="4839037" cy="3365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A glass of milk on a black background&#10;&#10;Description automatically generated">
            <a:extLst>
              <a:ext uri="{FF2B5EF4-FFF2-40B4-BE49-F238E27FC236}">
                <a16:creationId xmlns:a16="http://schemas.microsoft.com/office/drawing/2014/main" id="{764C9398-D6EF-C051-D699-422D30A161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5" r="16978" b="-2"/>
          <a:stretch/>
        </p:blipFill>
        <p:spPr>
          <a:xfrm>
            <a:off x="571628" y="1672278"/>
            <a:ext cx="4380698" cy="4345179"/>
          </a:xfrm>
          <a:prstGeom prst="rect">
            <a:avLst/>
          </a:prstGeom>
        </p:spPr>
      </p:pic>
      <p:pic>
        <p:nvPicPr>
          <p:cNvPr id="12" name="Picture 11" descr="A building with a sign on the front&#10;&#10;Description automatically generated">
            <a:extLst>
              <a:ext uri="{FF2B5EF4-FFF2-40B4-BE49-F238E27FC236}">
                <a16:creationId xmlns:a16="http://schemas.microsoft.com/office/drawing/2014/main" id="{2D43F953-24FA-82A9-317E-A5907AABAD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9" r="31129"/>
          <a:stretch/>
        </p:blipFill>
        <p:spPr>
          <a:xfrm>
            <a:off x="8386206" y="1111682"/>
            <a:ext cx="2828133" cy="443218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7A2DA69-C40A-886E-9630-AB72BAB0A24F}"/>
              </a:ext>
            </a:extLst>
          </p:cNvPr>
          <p:cNvSpPr txBox="1">
            <a:spLocks/>
          </p:cNvSpPr>
          <p:nvPr/>
        </p:nvSpPr>
        <p:spPr>
          <a:xfrm>
            <a:off x="377013" y="4192089"/>
            <a:ext cx="10707782" cy="13322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$10.99</a:t>
            </a:r>
            <a:endParaRPr lang="en-US" sz="5400" dirty="0"/>
          </a:p>
          <a:p>
            <a:pPr>
              <a:lnSpc>
                <a:spcPct val="170000"/>
              </a:lnSpc>
            </a:pPr>
            <a:r>
              <a:rPr lang="en-US" sz="1800" dirty="0"/>
              <a:t>A Gallon</a:t>
            </a:r>
          </a:p>
        </p:txBody>
      </p:sp>
    </p:spTree>
    <p:extLst>
      <p:ext uri="{BB962C8B-B14F-4D97-AF65-F5344CB8AC3E}">
        <p14:creationId xmlns:p14="http://schemas.microsoft.com/office/powerpoint/2010/main" val="326902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DE5E-7E26-D243-EB4C-FCA7605F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68" y="244276"/>
            <a:ext cx="7606862" cy="142447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B2F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Objectives:</a:t>
            </a:r>
            <a:endParaRPr lang="en-US" sz="6000" b="1" dirty="0">
              <a:solidFill>
                <a:srgbClr val="00B2F3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855A11-4A01-676E-5344-CEFC98C65AAE}"/>
              </a:ext>
            </a:extLst>
          </p:cNvPr>
          <p:cNvSpPr txBox="1">
            <a:spLocks/>
          </p:cNvSpPr>
          <p:nvPr/>
        </p:nvSpPr>
        <p:spPr>
          <a:xfrm>
            <a:off x="260130" y="1842382"/>
            <a:ext cx="11997560" cy="11303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1.  Accurate Risk Assessment of Drinking  Raw Milk</a:t>
            </a:r>
            <a:endParaRPr lang="en-US" sz="5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AD70D7-DC9B-A04D-2A8D-92E518F07EAD}"/>
              </a:ext>
            </a:extLst>
          </p:cNvPr>
          <p:cNvSpPr txBox="1">
            <a:spLocks/>
          </p:cNvSpPr>
          <p:nvPr/>
        </p:nvSpPr>
        <p:spPr>
          <a:xfrm>
            <a:off x="-360365" y="2404891"/>
            <a:ext cx="10736318" cy="12636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2.  True Differences in Vitamin/Minerals</a:t>
            </a:r>
            <a:endParaRPr lang="en-US" sz="4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3BCC1F-3494-09D4-B28E-B2278FC2C8EA}"/>
              </a:ext>
            </a:extLst>
          </p:cNvPr>
          <p:cNvSpPr txBox="1">
            <a:spLocks/>
          </p:cNvSpPr>
          <p:nvPr/>
        </p:nvSpPr>
        <p:spPr>
          <a:xfrm>
            <a:off x="274583" y="3300054"/>
            <a:ext cx="10736318" cy="736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3.  Healing Allergies Claim</a:t>
            </a:r>
            <a:endParaRPr lang="en-US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27A73B-A234-BB8E-1BB4-024E7F4FC797}"/>
              </a:ext>
            </a:extLst>
          </p:cNvPr>
          <p:cNvSpPr txBox="1">
            <a:spLocks/>
          </p:cNvSpPr>
          <p:nvPr/>
        </p:nvSpPr>
        <p:spPr>
          <a:xfrm>
            <a:off x="274583" y="4049916"/>
            <a:ext cx="10736318" cy="736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4.  Cure for Lactose Intolerance</a:t>
            </a:r>
            <a:endParaRPr lang="en-US" sz="4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90131D-1818-00DA-B5BF-7256EF32BF0B}"/>
              </a:ext>
            </a:extLst>
          </p:cNvPr>
          <p:cNvSpPr txBox="1">
            <a:spLocks/>
          </p:cNvSpPr>
          <p:nvPr/>
        </p:nvSpPr>
        <p:spPr>
          <a:xfrm>
            <a:off x="274583" y="4873736"/>
            <a:ext cx="10736318" cy="736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5.  More Beneficial Microflora in Raw Milk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4529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DE5E-7E26-D243-EB4C-FCA7605F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68" y="244276"/>
            <a:ext cx="7606862" cy="142447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B2F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References/Data:</a:t>
            </a:r>
            <a:endParaRPr lang="en-US" sz="6000" b="1" dirty="0">
              <a:solidFill>
                <a:srgbClr val="00B2F3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855A11-4A01-676E-5344-CEFC98C65AAE}"/>
              </a:ext>
            </a:extLst>
          </p:cNvPr>
          <p:cNvSpPr txBox="1">
            <a:spLocks/>
          </p:cNvSpPr>
          <p:nvPr/>
        </p:nvSpPr>
        <p:spPr>
          <a:xfrm>
            <a:off x="811924" y="1284891"/>
            <a:ext cx="10318531" cy="46508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" algn="l"/>
              </a:tabLst>
            </a:pPr>
            <a:r>
              <a:rPr lang="en-US" sz="1000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Lucey, John A. PhD. Raw Milk Consumption: Risks and Benefits. Nutrition Today 50(4):p 189-193, July/August 2015. | DOI: 10.1097/NT.0000000000000108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" algn="l"/>
              </a:tabLst>
            </a:pPr>
            <a:r>
              <a:rPr lang="en-US" sz="1000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Griffiths MW. The microbiological safety of raw milk. In: Griffiths MW, ed. </a:t>
            </a:r>
            <a:r>
              <a:rPr lang="en-US" sz="1000" i="1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Improving the Safety and Quality of Milk, Volume 1: Milk Production and Processing</a:t>
            </a:r>
            <a:r>
              <a:rPr lang="en-US" sz="1000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. Boca Raton, FL: CRC Press; 2010: 27–63.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" algn="l"/>
              </a:tabLst>
            </a:pPr>
            <a:r>
              <a:rPr lang="en-US" sz="1000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Soboleva T. Assessment of the microbiological risks associated with the consumption of raw milk. MPI Technical Paper No. 2014/12.  Accessed November 25, 2014.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" algn="l"/>
              </a:tabLst>
            </a:pPr>
            <a:r>
              <a:rPr lang="en-US" sz="1000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8. Oliver SP, </a:t>
            </a:r>
            <a:r>
              <a:rPr lang="en-US" sz="1000" dirty="0" err="1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Jayarao</a:t>
            </a:r>
            <a:r>
              <a:rPr lang="en-US" sz="1000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 BM, Almeida RA. Foodborne pathogens in milk and the dairy farm environment: food safety and public health implications. </a:t>
            </a:r>
            <a:r>
              <a:rPr lang="en-US" sz="1000" i="1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Foodborne </a:t>
            </a:r>
            <a:r>
              <a:rPr lang="en-US" sz="1000" i="1" dirty="0" err="1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Pathog</a:t>
            </a:r>
            <a:r>
              <a:rPr lang="en-US" sz="1000" i="1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 Dis</a:t>
            </a:r>
            <a:r>
              <a:rPr lang="en-US" sz="1000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. 2005; 2: 115–129.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" algn="l"/>
              </a:tabLst>
            </a:pPr>
            <a:r>
              <a:rPr lang="en-US" sz="1000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MacDonald LE, Brett J, Kelton D, et al. A systematic review and meta-analysis of the effects of pasteurization on milk vitamins, and evidence for raw milk consumption and other health-related outcomes. </a:t>
            </a:r>
            <a:r>
              <a:rPr lang="en-US" sz="1000" i="1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J Food Prot</a:t>
            </a:r>
            <a:r>
              <a:rPr lang="en-US" sz="1000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. 2001; 74: 1814–1832.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" algn="l"/>
              </a:tabLst>
            </a:pPr>
            <a:r>
              <a:rPr lang="en-US" sz="1000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Barrows R. Report of the raw milk policy working group. Department of Agriculture, Trade, and Consumer Protection.  Accessed November 25, 2014.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" algn="l"/>
              </a:tabLst>
            </a:pPr>
            <a:r>
              <a:rPr lang="en-US" sz="1000" dirty="0" err="1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Wijga</a:t>
            </a:r>
            <a:r>
              <a:rPr lang="en-US" sz="1000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 AH, Smit HA, Kerkhof M, et al. Association of consumption of products containing milk fat with reduced asthma risk in pre-school children: the PIAMA birth cohort study. </a:t>
            </a:r>
            <a:r>
              <a:rPr lang="en-US" sz="1000" i="1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Thorax</a:t>
            </a:r>
            <a:r>
              <a:rPr lang="en-US" sz="1000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. 2003; 58: 567–572.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" algn="l"/>
              </a:tabLst>
            </a:pPr>
            <a:r>
              <a:rPr lang="en-US" sz="1000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Van </a:t>
            </a:r>
            <a:r>
              <a:rPr lang="en-US" sz="1000" dirty="0" err="1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Neerven</a:t>
            </a:r>
            <a:r>
              <a:rPr lang="en-US" sz="1000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 RJJ, Knol EF, Heck JML, et al. Which factors in raw cow’s milk contribute to protection against allergies? </a:t>
            </a:r>
            <a:r>
              <a:rPr lang="en-US" sz="1000" i="1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J Allergy Clin Immunol</a:t>
            </a:r>
            <a:r>
              <a:rPr lang="en-US" sz="1000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. 2012; 130: 853–858.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" algn="l"/>
              </a:tabLst>
            </a:pPr>
            <a:r>
              <a:rPr lang="en-US" sz="1000" dirty="0" err="1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Beerens</a:t>
            </a:r>
            <a:r>
              <a:rPr lang="en-US" sz="1000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 H, de la </a:t>
            </a:r>
            <a:r>
              <a:rPr lang="en-US" sz="1000" dirty="0" err="1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Perriere</a:t>
            </a:r>
            <a:r>
              <a:rPr lang="en-US" sz="1000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 HB, </a:t>
            </a:r>
            <a:r>
              <a:rPr lang="en-US" sz="1000" dirty="0" err="1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Gravini</a:t>
            </a:r>
            <a:r>
              <a:rPr lang="en-US" sz="1000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 F. Evaluation of the hygienic quality of raw milk based on the presence of bifidobacteria: the cow as a source of </a:t>
            </a:r>
            <a:r>
              <a:rPr lang="en-US" sz="1000" dirty="0" err="1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faecal</a:t>
            </a:r>
            <a:r>
              <a:rPr lang="en-US" sz="1000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 contamination. </a:t>
            </a:r>
            <a:r>
              <a:rPr lang="en-US" sz="1000" i="1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Int J Food </a:t>
            </a:r>
            <a:r>
              <a:rPr lang="en-US" sz="1000" i="1" dirty="0" err="1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Microbiol</a:t>
            </a:r>
            <a:r>
              <a:rPr lang="en-US" sz="1000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. 2000; 54: 163–169.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" algn="l"/>
              </a:tabLst>
            </a:pPr>
            <a:r>
              <a:rPr lang="en-US" sz="1000" dirty="0" err="1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Mummah</a:t>
            </a:r>
            <a:r>
              <a:rPr lang="en-US" sz="1000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 S, </a:t>
            </a:r>
            <a:r>
              <a:rPr lang="en-US" sz="1000" dirty="0" err="1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Oelrich</a:t>
            </a:r>
            <a:r>
              <a:rPr lang="en-US" sz="1000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 B, Hope J, Vu Q, Gardner CD. Effect of raw milk on lactose intolerance: a randomized controlled pilot study. Ann Fam Med. 2014 Mar-Apr;12(2):134-41. </a:t>
            </a:r>
            <a:r>
              <a:rPr lang="en-US" sz="1000" dirty="0" err="1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000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: 10.1370/afm.1618. PMID: 24615309; PMCID: PMC3948760.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" algn="l"/>
              </a:tabLst>
            </a:pPr>
            <a:r>
              <a:rPr lang="en-US" sz="1000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Hill C, </a:t>
            </a:r>
            <a:r>
              <a:rPr lang="en-US" sz="1000" dirty="0" err="1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Guarner</a:t>
            </a:r>
            <a:r>
              <a:rPr lang="en-US" sz="1000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 F, Reid G, et al. The International Scientific Association for Probiotics and Prebiotics consensus statement on the scope and appropriate use of the term probiotic. </a:t>
            </a:r>
            <a:r>
              <a:rPr lang="en-US" sz="1000" i="1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Nat Rev Gastroenterol Hepatol</a:t>
            </a:r>
            <a:r>
              <a:rPr lang="en-US" sz="1000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. 2014; 11: 506–514.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" algn="l"/>
              </a:tabLst>
            </a:pPr>
            <a:r>
              <a:rPr lang="en-US" sz="1000" dirty="0" err="1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Beerens</a:t>
            </a:r>
            <a:r>
              <a:rPr lang="en-US" sz="1000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 H, de la </a:t>
            </a:r>
            <a:r>
              <a:rPr lang="en-US" sz="1000" dirty="0" err="1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Perriere</a:t>
            </a:r>
            <a:r>
              <a:rPr lang="en-US" sz="1000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 HB, </a:t>
            </a:r>
            <a:r>
              <a:rPr lang="en-US" sz="1000" dirty="0" err="1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Gravini</a:t>
            </a:r>
            <a:r>
              <a:rPr lang="en-US" sz="1000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 F. Evaluation of the hygienic quality of raw milk based on the presence of bifidobacteria: the cow as a source of </a:t>
            </a:r>
            <a:r>
              <a:rPr lang="en-US" sz="1000" dirty="0" err="1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faecal</a:t>
            </a:r>
            <a:r>
              <a:rPr lang="en-US" sz="1000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 contamination. </a:t>
            </a:r>
            <a:r>
              <a:rPr lang="en-US" sz="1000" i="1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Int J Food </a:t>
            </a:r>
            <a:r>
              <a:rPr lang="en-US" sz="1000" i="1" dirty="0" err="1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Microbiol</a:t>
            </a:r>
            <a:r>
              <a:rPr lang="en-US" sz="1000" dirty="0">
                <a:solidFill>
                  <a:srgbClr val="23232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. 2000; 54: 163–169.</a:t>
            </a:r>
          </a:p>
        </p:txBody>
      </p:sp>
    </p:spTree>
    <p:extLst>
      <p:ext uri="{BB962C8B-B14F-4D97-AF65-F5344CB8AC3E}">
        <p14:creationId xmlns:p14="http://schemas.microsoft.com/office/powerpoint/2010/main" val="3026510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6F2B51C-9578-EB41-A17E-FFF9D491A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4E9CAEA-4CF4-D249-8127-CD2FA2018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85">
              <a:extLst>
                <a:ext uri="{FF2B5EF4-FFF2-40B4-BE49-F238E27FC236}">
                  <a16:creationId xmlns:a16="http://schemas.microsoft.com/office/drawing/2014/main" id="{E51EDD93-C3A3-DF47-BCFC-43B049E3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86">
              <a:extLst>
                <a:ext uri="{FF2B5EF4-FFF2-40B4-BE49-F238E27FC236}">
                  <a16:creationId xmlns:a16="http://schemas.microsoft.com/office/drawing/2014/main" id="{D574DB0D-896A-D649-89B1-33753E1D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87">
              <a:extLst>
                <a:ext uri="{FF2B5EF4-FFF2-40B4-BE49-F238E27FC236}">
                  <a16:creationId xmlns:a16="http://schemas.microsoft.com/office/drawing/2014/main" id="{62256DD9-FEA3-4A40-80D1-B33F0FF15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8">
              <a:extLst>
                <a:ext uri="{FF2B5EF4-FFF2-40B4-BE49-F238E27FC236}">
                  <a16:creationId xmlns:a16="http://schemas.microsoft.com/office/drawing/2014/main" id="{534E9839-EAD7-3C49-8D10-E4BFE0820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 89">
              <a:extLst>
                <a:ext uri="{FF2B5EF4-FFF2-40B4-BE49-F238E27FC236}">
                  <a16:creationId xmlns:a16="http://schemas.microsoft.com/office/drawing/2014/main" id="{DDFC3FA6-9BB5-A34E-9337-A2E9A1EED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97">
              <a:extLst>
                <a:ext uri="{FF2B5EF4-FFF2-40B4-BE49-F238E27FC236}">
                  <a16:creationId xmlns:a16="http://schemas.microsoft.com/office/drawing/2014/main" id="{45000D9E-4AD7-5A4F-8E99-302F388C8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F5DE5E-7E26-D243-EB4C-FCA7605F8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9751" y="177150"/>
            <a:ext cx="6479629" cy="28664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How risky is drinking</a:t>
            </a:r>
            <a:br>
              <a:rPr lang="en-US" dirty="0"/>
            </a:br>
            <a:r>
              <a:rPr lang="en-US" dirty="0"/>
              <a:t>raw milk 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660A9-11CA-FB94-F89C-B04F1D356FC5}"/>
              </a:ext>
            </a:extLst>
          </p:cNvPr>
          <p:cNvSpPr>
            <a:spLocks/>
          </p:cNvSpPr>
          <p:nvPr/>
        </p:nvSpPr>
        <p:spPr>
          <a:xfrm>
            <a:off x="563169" y="3241332"/>
            <a:ext cx="3415708" cy="6161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000" dirty="0"/>
              <a:t>“It’s not worth the risk?”</a:t>
            </a:r>
          </a:p>
        </p:txBody>
      </p:sp>
      <p:pic>
        <p:nvPicPr>
          <p:cNvPr id="40" name="Picture 39" descr="Strips of candy">
            <a:extLst>
              <a:ext uri="{FF2B5EF4-FFF2-40B4-BE49-F238E27FC236}">
                <a16:creationId xmlns:a16="http://schemas.microsoft.com/office/drawing/2014/main" id="{C991EDF5-085B-0442-7C40-A2B389D32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076" b="-2"/>
          <a:stretch/>
        </p:blipFill>
        <p:spPr>
          <a:xfrm>
            <a:off x="1022" y="10"/>
            <a:ext cx="4170223" cy="3428989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1AFA94F-18CB-5543-9357-B262CAC0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757" y="3428999"/>
            <a:ext cx="4173576" cy="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39752" y="6087110"/>
            <a:ext cx="688374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AD7B2975-76A8-9B1F-86A6-71701B22B166}"/>
              </a:ext>
            </a:extLst>
          </p:cNvPr>
          <p:cNvSpPr txBox="1">
            <a:spLocks/>
          </p:cNvSpPr>
          <p:nvPr/>
        </p:nvSpPr>
        <p:spPr>
          <a:xfrm>
            <a:off x="4170819" y="4036576"/>
            <a:ext cx="5712102" cy="8980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05256">
              <a:lnSpc>
                <a:spcPct val="90000"/>
              </a:lnSpc>
              <a:spcBef>
                <a:spcPts val="891"/>
              </a:spcBef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Raw Milk related Illnesses…</a:t>
            </a:r>
          </a:p>
        </p:txBody>
      </p:sp>
    </p:spTree>
    <p:extLst>
      <p:ext uri="{BB962C8B-B14F-4D97-AF65-F5344CB8AC3E}">
        <p14:creationId xmlns:p14="http://schemas.microsoft.com/office/powerpoint/2010/main" val="191661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6907</TotalTime>
  <Words>1549</Words>
  <Application>Microsoft Office PowerPoint</Application>
  <PresentationFormat>Widescreen</PresentationFormat>
  <Paragraphs>139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Aharoni</vt:lpstr>
      <vt:lpstr>Arial</vt:lpstr>
      <vt:lpstr>Neue Haas Grotesk Text Pro</vt:lpstr>
      <vt:lpstr>Open Sans</vt:lpstr>
      <vt:lpstr>Times</vt:lpstr>
      <vt:lpstr>PunchcardVTI</vt:lpstr>
      <vt:lpstr>“The Raw Truth”</vt:lpstr>
      <vt:lpstr>The Raw Battle Continues….</vt:lpstr>
      <vt:lpstr>“THE CLAIMED BENEFITS”:</vt:lpstr>
      <vt:lpstr>“THE CLAIMED RISKS”:</vt:lpstr>
      <vt:lpstr>Battle Lines Drawn…</vt:lpstr>
      <vt:lpstr>Raw Milk in Lafayette Indiana?</vt:lpstr>
      <vt:lpstr>Objectives:</vt:lpstr>
      <vt:lpstr>References/Data:</vt:lpstr>
      <vt:lpstr>How risky is drinking raw milk ?</vt:lpstr>
      <vt:lpstr>Does this scare you?</vt:lpstr>
      <vt:lpstr>PowerPoint Presentation</vt:lpstr>
      <vt:lpstr>How about raw milk by itself?</vt:lpstr>
      <vt:lpstr>How do Pathogens get into the Raw Milk?</vt:lpstr>
      <vt:lpstr>PowerPoint Presentation</vt:lpstr>
      <vt:lpstr>PowerPoint Presentation</vt:lpstr>
      <vt:lpstr>PowerPoint Presentation</vt:lpstr>
      <vt:lpstr>Raw VS Pasteurized Nutritional Difference?</vt:lpstr>
      <vt:lpstr>PowerPoint Presentation</vt:lpstr>
      <vt:lpstr>PowerPoint Presentation</vt:lpstr>
      <vt:lpstr>Healing Allergies?</vt:lpstr>
      <vt:lpstr>Studies:</vt:lpstr>
      <vt:lpstr>Studies:</vt:lpstr>
      <vt:lpstr>Conclusion:</vt:lpstr>
      <vt:lpstr>Lactose Intolerance Cure?</vt:lpstr>
      <vt:lpstr>Studies:</vt:lpstr>
      <vt:lpstr>PowerPoint Presentation</vt:lpstr>
      <vt:lpstr>PowerPoint Presentation</vt:lpstr>
      <vt:lpstr>Conclusion:</vt:lpstr>
      <vt:lpstr>Beneficial Microflora in Raw Milk?</vt:lpstr>
      <vt:lpstr>PowerPoint Presentation</vt:lpstr>
      <vt:lpstr>Conclusion:</vt:lpstr>
      <vt:lpstr>Final Conclusions: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Raw Truth”</dc:title>
  <dc:creator>Matt Skonicki</dc:creator>
  <cp:lastModifiedBy>Matt Skonicki</cp:lastModifiedBy>
  <cp:revision>2</cp:revision>
  <dcterms:created xsi:type="dcterms:W3CDTF">2024-04-17T21:24:33Z</dcterms:created>
  <dcterms:modified xsi:type="dcterms:W3CDTF">2024-04-22T16:31:44Z</dcterms:modified>
</cp:coreProperties>
</file>