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82" r:id="rId5"/>
    <p:sldId id="259" r:id="rId6"/>
    <p:sldId id="283" r:id="rId7"/>
    <p:sldId id="260" r:id="rId8"/>
    <p:sldId id="261" r:id="rId9"/>
    <p:sldId id="262" r:id="rId10"/>
    <p:sldId id="331" r:id="rId11"/>
    <p:sldId id="263" r:id="rId12"/>
    <p:sldId id="264" r:id="rId13"/>
    <p:sldId id="265" r:id="rId14"/>
    <p:sldId id="266" r:id="rId15"/>
    <p:sldId id="268" r:id="rId16"/>
    <p:sldId id="286" r:id="rId17"/>
    <p:sldId id="272" r:id="rId18"/>
    <p:sldId id="284" r:id="rId19"/>
    <p:sldId id="285" r:id="rId20"/>
    <p:sldId id="269" r:id="rId21"/>
    <p:sldId id="273" r:id="rId22"/>
    <p:sldId id="274" r:id="rId23"/>
    <p:sldId id="275" r:id="rId24"/>
    <p:sldId id="276" r:id="rId25"/>
    <p:sldId id="277" r:id="rId26"/>
    <p:sldId id="278" r:id="rId27"/>
    <p:sldId id="280" r:id="rId28"/>
    <p:sldId id="279" r:id="rId29"/>
    <p:sldId id="287" r:id="rId30"/>
    <p:sldId id="281" r:id="rId31"/>
    <p:sldId id="289" r:id="rId32"/>
    <p:sldId id="292" r:id="rId33"/>
    <p:sldId id="293" r:id="rId34"/>
    <p:sldId id="294" r:id="rId35"/>
    <p:sldId id="295" r:id="rId36"/>
    <p:sldId id="301" r:id="rId37"/>
    <p:sldId id="296" r:id="rId38"/>
    <p:sldId id="299" r:id="rId39"/>
    <p:sldId id="300" r:id="rId40"/>
    <p:sldId id="297" r:id="rId41"/>
    <p:sldId id="298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8" r:id="rId57"/>
    <p:sldId id="316" r:id="rId58"/>
    <p:sldId id="317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290" r:id="rId72"/>
    <p:sldId id="291" r:id="rId7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98" autoAdjust="0"/>
    <p:restoredTop sz="94660"/>
  </p:normalViewPr>
  <p:slideViewPr>
    <p:cSldViewPr snapToGrid="0">
      <p:cViewPr varScale="1">
        <p:scale>
          <a:sx n="85" d="100"/>
          <a:sy n="85" d="100"/>
        </p:scale>
        <p:origin x="43" y="4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20:33:11.0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655 0 24575,'897'1'-773,"-849"-1"674,118 5 132,-135-2 2,-1 1 0,1 1-1,36 12 1,-63-16-35,-1 0 0,0 0 0,0 1 0,0-1 0,0 1 0,0 0 0,0-1 0,3 4 0,-5-4 0,0 0 0,-1-1 0,1 1 0,0 0 0,-1 0 0,1 0 0,0 0 0,-1 0 0,1 0 0,-1 0 0,1 0 0,-1 0 0,0 1 0,0-1 0,1 0 0,-1 0 0,0 2 0,-1 0 0,1 0 0,-1-1 0,0 1 0,0 0 0,0-1 0,-1 1 0,1-1 0,-1 1 0,1-1 0,-1 0 0,0 1 0,0-1 0,0 0 0,0 0 0,0 0 0,0-1 0,-4 3 0,-12 9 102,-1 0 0,-1-2-1,0 0 1,-1-1 0,0-1 0,-25 7-1,-138 26-144,113-27 74,-49 8-31,-1-5 0,-1-5 0,-132-4 0,244-9 0,-61-1 0,-72-10 0,120 7 0,0 0 0,0-2 0,0-1 0,1 0 0,0-2 0,-41-22 0,-9-17 0,-21-13 0,83 56 0,0 0 0,0 0 0,-1 1 0,1 0 0,-1 1 0,0 0 0,-17-1 0,23 4 0,-1 0 0,1 0 0,0 0 0,-1 1 0,1 0 0,0 0 0,-1 0 0,1 1 0,0 0 0,0 0 0,0 0 0,1 1 0,-1 0 0,0-1 0,1 2 0,0-1 0,0 0 0,0 1 0,0 0 0,0 0 0,-5 7 0,-3 8 0,0-1 0,1 2 0,-16 38 0,25-53 0,-4 11 0,0-1 0,1 1 0,0 0 0,2 1 0,0-1 0,0 1 0,2 0 0,0-1 0,1 1 0,1 0 0,0-1 0,1 1 0,1 0 0,6 21 0,-6-33 0,-1-1 0,0 1 0,1-1 0,0 1 0,0-1 0,0 0 0,1-1 0,-1 1 0,1 0 0,0-1 0,0 0 0,0 0 0,0 0 0,1 0 0,-1-1 0,1 0 0,-1 0 0,1 0 0,0 0 0,0-1 0,10 2 0,9 1 0,0-2 0,0 0 0,33-3 0,-36 0 0,1050-7 0,-1003 8 0,72 1 0,234-28 0,-255 7 0,-11 1 0,169-9 0,-56 28 0,85-3 0,-225-1 0,144-29 0,-18-20 0,-125 28 0,2 5 0,141-17 0,-77 33 0,169 18 0,-199-7 0,-88-4 0,-27-3 0,-6 1 0,-50-6 0,-15-8 0,-75-26 0,-66-32 0,196 66 0,-327-124 0,319 122 0,0 0 0,0 2 0,0 0 0,-1 1 0,1 2 0,-1 0 0,-28 1 0,-153 21 0,97-6 0,-120 5 0,-202 27 0,330-28 0,-138 6 0,800-28 0,-392 5 0,-145-1 0,0 1 0,0 1 0,0 2 0,-1 1 0,1 1 0,-1 1 0,0 1 0,-1 1 0,39 21 0,204 84 0,-193-85 0,-41-16 0,1-2 0,0-2 0,0-1 0,38 3 0,147-3 0,-57-9 0,350-18 0,-506 19 0,0-1 0,0 0 0,0-1 0,0 1 0,0-1 0,0-1 0,0 1 0,-1-1 0,1-1 0,-1 1 0,0-1 0,0 0 0,0 0 0,0-1 0,7-7 0,-10 9 0,1 1 0,-1 0 0,0-1 0,1 2 0,-1-1 0,1 0 0,0 1 0,-1-1 0,1 1 0,0 0 0,0 0 0,0 1 0,0-1 0,0 1 0,0 0 0,0 0 0,-1 0 0,1 1 0,0-1 0,0 1 0,0 0 0,0 0 0,0 0 0,-1 1 0,1-1 0,-1 1 0,1 0 0,-1 0 0,1 0 0,-1 0 0,0 1 0,0-1 0,0 1 0,0 0 0,3 5 0,-5-7 0,-1 0 0,1 1 0,0-1 0,-1 1 0,1-1 0,-1 1 0,0-1 0,1 1 0,-1 0 0,0-1 0,0 1 0,0-1 0,0 1 0,0-1 0,0 1 0,-1 0 0,1-1 0,0 1 0,-1-1 0,1 1 0,-1-1 0,0 1 0,1-1 0,-1 0 0,0 1 0,0-1 0,0 0 0,0 0 0,0 1 0,-1 0 0,-5 4 0,1 0 0,-1 0 0,-14 9 0,19-14 0,-17 9 0,0 0 0,0-1 0,-1-1 0,-1-1 0,1-1 0,-22 3 0,10-1 0,-44 16 0,-112 68 0,168-85 0,0-2 0,0 0 0,-1-1 0,0 0 0,0-2 0,0-1 0,-42-2 0,21 0 0,-293-6 0,51 0 0,236 6-273,0-2 0,0-3 0,1-1 0,-91-27 0,69 9-6553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46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 24575,'0'1688'0,"-1"-1535"-455,-6 0 0,-28 154 0,23-248-6371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51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1 440 24575,'1'1'0,"-1"0"0,1 0 0,-1 0 0,1 0 0,0 0 0,0 0 0,0 0 0,0 0 0,0-1 0,0 1 0,0 0 0,0 0 0,0-1 0,0 1 0,0-1 0,0 1 0,0-1 0,0 1 0,1-1 0,-1 0 0,0 1 0,0-1 0,1 0 0,-1 0 0,0 0 0,0 0 0,1 0 0,-1 0 0,0 0 0,0-1 0,0 1 0,1 0 0,1-2 0,0 1 0,-1 0 0,1 0 0,0 0 0,-1-1 0,1 1 0,-1-1 0,0 0 0,0 0 0,1 0 0,-1 0 0,0 0 0,-1 0 0,1-1 0,2-3 0,1-5 0,-1 0 0,0 0 0,-1-1 0,0 1 0,-1-1 0,2-22 0,-2-79 0,-3 77 0,1 24 0,3-65 0,-2 71 0,0-1 0,0 1 0,1-1 0,0 1 0,0 0 0,0 0 0,1 0 0,0 0 0,3-6 0,-5 11 0,-1 0 0,1 1 0,-1-1 0,1 0 0,-1 0 0,1 0 0,-1 0 0,1 1 0,0-1 0,0 0 0,-1 1 0,1-1 0,0 0 0,0 1 0,0-1 0,0 1 0,-1-1 0,1 1 0,0 0 0,0-1 0,0 1 0,0 0 0,0 0 0,0-1 0,0 1 0,0 0 0,0 0 0,0 0 0,0 0 0,0 1 0,0-1 0,0 0 0,0 0 0,0 0 0,0 1 0,0-1 0,0 1 0,0-1 0,0 0 0,0 1 0,1 0 0,2 3 0,0 0 0,-1 1 0,1-1 0,-1 1 0,1-1 0,2 8 0,27 53 0,-2 1 0,-4 2 0,30 112 0,-46-143-682,19 42-1,-9-32-6143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52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0 24575,'-7'11'0,"2"0"0,0 0 0,0 0 0,1 0 0,0 1 0,1 0 0,-3 22 0,-3 87 0,9-96 0,-4 621 0,7-346 0,-3 990-1365,0-1185-5461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57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58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42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1 773 24575,'4'-7'0,"0"1"0,0 0 0,1 0 0,0 0 0,7-6 0,3-3 0,84-92 0,65-75 0,-23-26 0,-48 66 0,-87 133 0,0 0 0,1 0 0,1 1 0,-1 0 0,14-10 0,-19 17 0,0-1 0,0 1 0,0-1 0,1 1 0,-1 0 0,0 0 0,1 0 0,-1 0 0,1 0 0,-1 0 0,1 1 0,0-1 0,-1 1 0,1 0 0,0 0 0,-1 0 0,1 0 0,0 0 0,-1 1 0,1-1 0,-1 1 0,1-1 0,-1 1 0,1 0 0,-1 0 0,1 0 0,2 3 0,3 1 0,0 1 0,-1 0 0,0 1 0,0 0 0,-1 0 0,9 12 0,30 54 0,-14-22 0,70 81 0,-64-88 0,43 66 0,-75-100-105,0 0 0,0 0 0,0 0 0,-1 0 0,-1 1 0,0 0 0,-1-1 0,1 1 0,-2 0 0,0 0 0,0 0 0,-2 14 0,-4 17-6721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43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361 1 24575,'-5'4'0,"1"1"0,-1 1 0,1-1 0,1 0 0,-1 1 0,1 0 0,0 0 0,0 0 0,1 0 0,0 1 0,0-1 0,0 0 0,1 1 0,-1 7 0,-36 250 13,10-61-257,0-32-513,-63 470 415,84-570 436,-3 0 0,-32 115-1,27-135 126,2 0-1,2 1 1,-4 61-1,2 79-1408,9-147-5636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45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1 579 24575,'5'-7'0,"0"0"0,0 0 0,0-1 0,-1 1 0,-1-1 0,6-15 0,12-21 0,15-10 0,3 3 0,47-50 0,-51 61 0,-3 2 0,-4 4 0,47-44 0,-67 70 0,2 1 0,-1-1 0,1 2 0,-1-1 0,2 1 0,-1 1 0,1 0 0,0 0 0,0 1 0,16-3 0,-22 6 0,0 0 0,0 0 0,0 1 0,1 0 0,-1 0 0,0 0 0,0 1 0,0-1 0,0 1 0,0 1 0,0-1 0,0 1 0,0-1 0,0 1 0,8 5 0,-7-2 0,0-1 0,-1 1 0,0 0 0,0 0 0,0 1 0,0 0 0,-1 0 0,0 0 0,0 0 0,5 12 0,6 18-19,-2 1-1,-1 1 0,9 56 1,-5-25-1268,-1-6-5539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46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 24575,'0'1688'0,"-1"-1535"-455,-6 0 0,-28 154 0,23-248-6371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51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1 440 24575,'1'1'0,"-1"0"0,1 0 0,-1 0 0,1 0 0,0 0 0,0 0 0,0 0 0,0 0 0,0-1 0,0 1 0,0 0 0,0 0 0,0-1 0,0 1 0,0-1 0,0 1 0,0-1 0,0 1 0,1-1 0,-1 0 0,0 1 0,0-1 0,1 0 0,-1 0 0,0 0 0,0 0 0,1 0 0,-1 0 0,0 0 0,0-1 0,0 1 0,1 0 0,1-2 0,0 1 0,-1 0 0,1 0 0,0 0 0,-1-1 0,1 1 0,-1-1 0,0 0 0,0 0 0,1 0 0,-1 0 0,0 0 0,-1 0 0,1-1 0,2-3 0,1-5 0,-1 0 0,0 0 0,-1-1 0,0 1 0,-1-1 0,2-22 0,-2-79 0,-3 77 0,1 24 0,3-65 0,-2 71 0,0-1 0,0 1 0,1-1 0,0 1 0,0 0 0,0 0 0,1 0 0,0 0 0,3-6 0,-5 11 0,-1 0 0,1 1 0,-1-1 0,1 0 0,-1 0 0,1 0 0,-1 0 0,1 1 0,0-1 0,0 0 0,-1 1 0,1-1 0,0 0 0,0 1 0,0-1 0,0 1 0,-1-1 0,1 1 0,0 0 0,0-1 0,0 1 0,0 0 0,0 0 0,0-1 0,0 1 0,0 0 0,0 0 0,0 0 0,0 0 0,0 1 0,0-1 0,0 0 0,0 0 0,0 0 0,0 1 0,0-1 0,0 1 0,0-1 0,0 0 0,0 1 0,1 0 0,2 3 0,0 0 0,-1 1 0,1-1 0,-1 1 0,1-1 0,2 8 0,27 53 0,-2 1 0,-4 2 0,30 112 0,-46-143-682,19 42-1,-9-32-6143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20:33:16.1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 62 24575,'0'3'0,"1"-1"0,-1 0 0,1 1 0,0-1 0,0 0 0,0 1 0,0-1 0,0 0 0,0 0 0,0 0 0,1 0 0,-1 0 0,1 0 0,0 0 0,3 2 0,2 1 0,1 0 0,-1-1 0,15 6 0,-21-9 0,38 14 3,0-1-1,1-2 1,71 11 0,133 6-147,-226-27 113,664 31-65,4-37 269,-148-2-86,536 6-87,-1070 0 0,13 1 0,-1-2 0,0 0 0,26-5 0,-40 5 0,1 1 0,0-1 0,-1 1 0,1-1 0,-1 0 0,1 0 0,-1 0 0,1 0 0,-1 0 0,0-1 0,0 1 0,0-1 0,1 0 0,-2 1 0,1-1 0,0 0 0,0 0 0,0 0 0,-1 0 0,1-1 0,-1 1 0,0 0 0,0-1 0,0 1 0,0 0 0,0-1 0,0 0 0,0 1 0,0-5 0,-1 4 0,-1 1 0,1 0 0,0 0 0,-1 0 0,1 0 0,-1 0 0,0 0 0,0 0 0,1 0 0,-1 0 0,-1 0 0,1 0 0,0 1 0,0-1 0,-1 0 0,1 1 0,-1-1 0,1 1 0,-1 0 0,0-1 0,1 1 0,-1 0 0,0 0 0,0 0 0,-2-1 0,-6-2 0,1 0 0,-1 1 0,1 1 0,-15-3 0,-41-3 0,1 3 0,-67 2 0,27 2 0,-385-16-189,-347-5-221,-332 23 1009,1083-2-599,1-4 0,-125-24 0,156 19 0,-87-6 0,119 16 0,1 0 0,-1 1 0,0 1 0,0 1 0,1 1 0,-1 1 0,-22 9 0,37-12 0,1 0 0,-1 0 0,1 1 0,0 0 0,0 0 0,1 1 0,-1-1 0,0 1 0,-6 7 0,10-9 0,-1-1 0,1 1 0,0 0 0,0 0 0,0 1 0,0-1 0,0 0 0,0 0 0,0 0 0,1 1 0,-1-1 0,1 0 0,0 1 0,0-1 0,-1 0 0,1 1 0,1-1 0,-1 0 0,0 1 0,1-1 0,-1 0 0,1 1 0,-1-1 0,1 0 0,0 0 0,2 3 0,0 0 0,0 0 0,0 0 0,1 0 0,0 0 0,0-1 0,1 0 0,-1 0 0,1 0 0,0 0 0,0 0 0,0-1 0,0 0 0,1 0 0,8 3 0,10 3 0,1-2 0,32 7 0,-34-9 0,537 141 0,-489-122 0,0-3 0,108 18 0,149-19 0,8-25 0,-47-1 0,298-7 0,142 4 0,-634 9 0,-26-3 0,1-4 0,101-22 0,-121 20 0,36-3 0,1 4 0,138 6 0,-172 3 0,-23 0 0,0 2 0,0 1 0,0 1 0,41 13 0,111 49 0,-36-12 0,-80-35 0,1-2 0,0-4 0,2-2 0,-1-3 0,1-4 0,113-4 0,-177-2 0,2 1 0,0 0 0,1-1 0,-1 0 0,8-3 0,-14 4 0,0 0 0,-1 0 0,1-1 0,0 1 0,0 0 0,0-1 0,-1 1 0,1 0 0,0-1 0,-1 1 0,1-1 0,0 1 0,-1-1 0,1 1 0,0-1 0,-1 1 0,1-1 0,-1 0 0,1 1 0,-1-1 0,0 0 0,1 0 0,-1 1 0,0-1 0,1 0 0,-1 0 0,0 0 0,0 1 0,0-1 0,1 0 0,-1 0 0,0 0 0,0 1 0,0-1 0,-1 0 0,1 0 0,0 0 0,0 0 0,0 1 0,-1-1 0,1 0 0,0 0 0,-1 1 0,0-2 0,-4-7 0,0 0 0,-1 1 0,-1 0 0,0 0 0,0 0 0,-12-9 0,-1 1 0,-34-23 0,42 32 0,-1 1 0,1 0 0,-1 0 0,0 1 0,-1 1 0,1 0 0,-1 1 0,0 1 0,1 0 0,-1 1 0,0 0 0,0 1 0,-18 2 0,-11 5 0,0 1 0,-79 27 0,73-19 0,-81 15 0,-16-17 0,-28 4 0,99-7 0,-105 3 0,-76-14 0,125-1 0,-1543 0 0,1637 1 0,0 2 0,1 2 0,0 2 0,-51 13 0,37-7 0,-1-2 0,-1-2 0,1-3 0,-61-1 0,72-4 0,-55 8 0,79-5 0,-1 0 0,1 1 0,0 1 0,0 1 0,1 0 0,-18 10 0,3 1 0,12-7 0,0 0 0,0 0 0,-1-2 0,0 0 0,-26 6 0,-7-6 0,0-3 0,-102-1 0,65-4 0,-431 10-1365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52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0 24575,'-7'11'0,"2"0"0,0 0 0,0 0 0,1 0 0,0 1 0,1 0 0,-3 22 0,-3 87 0,9-96 0,-4 621 0,7-346 0,-3 990-1365,0-1185-5461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57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58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42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1 773 24575,'4'-7'0,"0"1"0,0 0 0,1 0 0,0 0 0,7-6 0,3-3 0,84-92 0,65-75 0,-23-26 0,-48 66 0,-87 133 0,0 0 0,1 0 0,1 1 0,-1 0 0,14-10 0,-19 17 0,0-1 0,0 1 0,0-1 0,1 1 0,-1 0 0,0 0 0,1 0 0,-1 0 0,1 0 0,-1 0 0,1 1 0,0-1 0,-1 1 0,1 0 0,0 0 0,-1 0 0,1 0 0,0 0 0,-1 1 0,1-1 0,-1 1 0,1-1 0,-1 1 0,1 0 0,-1 0 0,1 0 0,2 3 0,3 1 0,0 1 0,-1 0 0,0 1 0,0 0 0,-1 0 0,9 12 0,30 54 0,-14-22 0,70 81 0,-64-88 0,43 66 0,-75-100-105,0 0 0,0 0 0,0 0 0,-1 0 0,-1 1 0,0 0 0,-1-1 0,1 1 0,-2 0 0,0 0 0,0 0 0,-2 14 0,-4 17-6721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43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361 1 24575,'-5'4'0,"1"1"0,-1 1 0,1-1 0,1 0 0,-1 1 0,1 0 0,0 0 0,0 0 0,1 0 0,0 1 0,0-1 0,0 0 0,1 1 0,-1 7 0,-36 250 13,10-61-257,0-32-513,-63 470 415,84-570 436,-3 0 0,-32 115-1,27-135 126,2 0-1,2 1 1,-4 61-1,2 79-1408,9-147-5636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45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1 579 24575,'5'-7'0,"0"0"0,0 0 0,0-1 0,-1 1 0,-1-1 0,6-15 0,12-21 0,15-10 0,3 3 0,47-50 0,-51 61 0,-3 2 0,-4 4 0,47-44 0,-67 70 0,2 1 0,-1-1 0,1 2 0,-1-1 0,2 1 0,-1 1 0,1 0 0,0 0 0,0 1 0,16-3 0,-22 6 0,0 0 0,0 0 0,0 1 0,1 0 0,-1 0 0,0 0 0,0 1 0,0-1 0,0 1 0,0 1 0,0-1 0,0 1 0,0-1 0,0 1 0,8 5 0,-7-2 0,0-1 0,-1 1 0,0 0 0,0 0 0,0 1 0,0 0 0,-1 0 0,0 0 0,0 0 0,5 12 0,6 18-19,-2 1-1,-1 1 0,9 56 1,-5-25-1268,-1-6-5539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46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 24575,'0'1688'0,"-1"-1535"-455,-6 0 0,-28 154 0,23-248-6371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51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1 440 24575,'1'1'0,"-1"0"0,1 0 0,-1 0 0,1 0 0,0 0 0,0 0 0,0 0 0,0 0 0,0-1 0,0 1 0,0 0 0,0 0 0,0-1 0,0 1 0,0-1 0,0 1 0,0-1 0,0 1 0,1-1 0,-1 0 0,0 1 0,0-1 0,1 0 0,-1 0 0,0 0 0,0 0 0,1 0 0,-1 0 0,0 0 0,0-1 0,0 1 0,1 0 0,1-2 0,0 1 0,-1 0 0,1 0 0,0 0 0,-1-1 0,1 1 0,-1-1 0,0 0 0,0 0 0,1 0 0,-1 0 0,0 0 0,-1 0 0,1-1 0,2-3 0,1-5 0,-1 0 0,0 0 0,-1-1 0,0 1 0,-1-1 0,2-22 0,-2-79 0,-3 77 0,1 24 0,3-65 0,-2 71 0,0-1 0,0 1 0,1-1 0,0 1 0,0 0 0,0 0 0,1 0 0,0 0 0,3-6 0,-5 11 0,-1 0 0,1 1 0,-1-1 0,1 0 0,-1 0 0,1 0 0,-1 0 0,1 1 0,0-1 0,0 0 0,-1 1 0,1-1 0,0 0 0,0 1 0,0-1 0,0 1 0,-1-1 0,1 1 0,0 0 0,0-1 0,0 1 0,0 0 0,0 0 0,0-1 0,0 1 0,0 0 0,0 0 0,0 0 0,0 0 0,0 1 0,0-1 0,0 0 0,0 0 0,0 0 0,0 1 0,0-1 0,0 1 0,0-1 0,0 0 0,0 1 0,1 0 0,2 3 0,0 0 0,-1 1 0,1-1 0,-1 1 0,1-1 0,2 8 0,27 53 0,-2 1 0,-4 2 0,30 112 0,-46-143-682,19 42-1,-9-32-6143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52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0 24575,'-7'11'0,"2"0"0,0 0 0,0 0 0,1 0 0,0 1 0,1 0 0,-3 22 0,-3 87 0,9-96 0,-4 621 0,7-346 0,-3 990-1365,0-1185-5461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57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20:33:17.4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71 24575,'13'-9'0,"1"1"0,0 1 0,0 0 0,0 0 0,1 2 0,0-1 0,1 2 0,-1 0 0,27-2 0,16 1 0,76 2 0,-95 4 0,631 2 0,-656-3 0,64 3 0,-72-3 0,0 1 0,1 1 0,-1-1 0,0 1 0,0 0 0,0 0 0,0 1 0,-1-1 0,9 6 0,-13-7 0,0-1 0,-1 1 0,1 0 0,0-1 0,0 1 0,-1 0 0,1-1 0,0 1 0,-1 0 0,1 0 0,-1 0 0,1 0 0,-1 0 0,0-1 0,1 1 0,-1 0 0,0 0 0,1 0 0,-1 0 0,0 0 0,0 0 0,0 0 0,0 2 0,0-1 0,-1 0 0,0 0 0,1 0 0,-1 0 0,0 0 0,0-1 0,0 1 0,0 0 0,0 0 0,0-1 0,-3 3 0,-4 4 0,-1-1 0,1 1 0,-15 8 0,17-13 0,-14 10 0,-1-1 0,-1-1 0,0-1 0,-1-1 0,0-1 0,0-1 0,-1-1 0,1-1 0,-29 2 0,-28-2 0,-117-6 0,88-2 0,-198-11-80,205 8-1205,46 4-5541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58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57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58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57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58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57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58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9:12:45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10 153 24575,'-1'1'0,"1"-1"0,0 0 0,0 0 0,-1 0 0,1 0 0,0 0 0,-1 0 0,1 0 0,0 0 0,-1 0 0,1-1 0,0 1 0,-1 0 0,1 0 0,0 0 0,-1 0 0,1 0 0,0 0 0,0-1 0,-1 1 0,1 0 0,0 0 0,0 0 0,-1-1 0,1 1 0,0 0 0,0 0 0,0-1 0,-1 1 0,1 0 0,0-1 0,0 1 0,0 0 0,0 0 0,0-1 0,0 1 0,0 0 0,-1-1 0,1 1 0,0 0 0,0-1 0,0 1 0,0 0 0,0-1 0,1 1 0,-1 0 0,0-1 0,0 1 0,0 0 0,0-1 0,0 1 0,0 0 0,0 0 0,1-1 0,-1 1 0,0 0 0,0 0 0,0-1 0,1 1 0,-1 0 0,1-1 0,15-16 0,-11 14 0,115-65 0,-103 60 0,1 0 0,0 2 0,1 0 0,-1 1 0,23-3 0,-3 3 0,59 0 0,-85 5 0,0 0 0,0 1 0,0 1 0,0 0 0,0 1 0,0 0 0,0 1 0,19 9 0,-26-10 0,0 0 0,-1 1 0,1-1 0,-1 1 0,0 0 0,0 0 0,-1 0 0,1 1 0,-1 0 0,0-1 0,0 1 0,0 0 0,-1 0 0,0 1 0,0-1 0,0 0 0,-1 1 0,2 6 0,0 11 0,0 0 0,-2 0 0,-1 26 0,0-38 0,-1 24-106,0-6-209,1 1 0,1-1 1,7 35-1,6-8-6511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9:12:46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1289 0 24575,'-7'1'0,"1"-1"0,0 1 0,-1 1 0,1-1 0,0 1 0,0 0 0,0 0 0,0 0 0,1 1 0,-1 0 0,0 0 0,1 1 0,-10 7 0,-2 5 0,0 1 0,-21 27 0,15-17 0,-11 14 0,1 2 0,2 1 0,2 2 0,2 0 0,3 2 0,-21 55 0,-260 608 0,-56-29 0,222-474-371,112-169-623,-18 25-5832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9:12:48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1 244 24575,'4'-7'0,"2"-1"0,-1 1 0,1 0 0,0 1 0,0 0 0,1 0 0,-1 0 0,1 1 0,9-6 0,10-8 0,-1-1 0,13-11 0,1 1 0,53-29 0,-88 57 0,0 0 0,0 0 0,0 0 0,0 0 0,0 1 0,0 0 0,1 0 0,-1 0 0,0 0 0,1 1 0,-1-1 0,1 1 0,-1 1 0,1-1 0,-1 0 0,0 1 0,1 0 0,-1 0 0,0 0 0,1 1 0,-1-1 0,0 1 0,0 0 0,0 0 0,-1 1 0,1-1 0,0 1 0,-1 0 0,0 0 0,1 0 0,-1 0 0,0 0 0,-1 1 0,1 0 0,3 5 0,3 6 0,-1 1 0,0 0 0,-1 0 0,0 1 0,-1 0 0,5 31 0,11 109 0,-22-154 0,17 315 33,-12-181-1431,-3-85-5428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20:19:26.1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2725 674 24575,'171'5'0,"-111"-2"0,181 6 0,1273 20-2787,-1395-30 2819,-92-2-32,-21-1 0,-9 3 0,1-1 0,-1 0 0,0 1 0,0 0 0,0 0 0,0 0 0,-5-1 0,-133-38 918,-2 6 1,-222-23-1,-314 42-918,490 18 0,-591 0 0,773-3 0,-4 1 0,-1-1 0,1-1 0,-1 0 0,1 0 0,0-1 0,-12-4 0,22 6 0,0-1 0,0 1 0,-1 0 0,1-1 0,0 1 0,0-1 0,0 1 0,0-1 0,0 0 0,0 1 0,0-1 0,0 0 0,0 0 0,0 0 0,0 0 0,0 0 0,0 0 0,1 0 0,-1 0 0,0 0 0,1 0 0,-1 0 0,1 0 0,0-1 0,-1 1 0,1 0 0,0 0 0,-1-1 0,1 1 0,0 0 0,0-3 0,1 1 0,0 0 0,1 0 0,-1 0 0,0 0 0,1 1 0,0-1 0,0 0 0,0 1 0,0-1 0,0 1 0,0-1 0,1 1 0,-1 0 0,4-2 0,12-9 0,1 2 0,0 0 0,34-14 0,140-45 0,-2 17-520,232-33 0,207 10-667,31 45 182,-608 35 1005,-42 0 0,-22 0 0,-70 5 0,-122-3 0,112-5 0,-1194 3 2182,772-5-1876,320 4-58,2 9 0,-265 49 0,123-4-248,103-20 0,3 15 0,135-28 0,-181 22 0,-38-26 0,306-19 0,6-1 0,21 2 0,40 2 0,166 22 0,131 36-164,1428 321-3391,-1476-304 3401,54 21 154,-231-71 0,-120-27 0,1-1 0,0 0 0,-1-1 0,1 0 0,-1-1 0,20-5 0,-16-2 20,-18 8-16,0-1-1,0 1 1,0 0-1,1 0 0,-1-1 1,0 1-1,0 0 1,0-1-1,0 1 0,0 0 1,0-1-1,0 1 1,0 0-1,0-1 1,0 1-1,0 0 0,0-1 1,0 1-1,0 0 1,0-1-1,0 1 0,-1 0 1,1-1-1,0 1 1,0 0-1,0 0 0,0-1 1,-1 1-1,1 0 1,0 0-1,0-1 1,0 1-1,-1 0 0,1 0 1,0-1-1,-1 1 1,1 0-1,0 0 0,0 0 1,-1 0-1,0-1 1,-16-6 200,0 1 1,0 1 0,-37-7 0,-195-38 778,-130-26-328,-89-32-1310,-1393-424-1630,1599 445 2285,238 79 0,0-1 0,0-2 0,1 0 0,-24-16 0,46 26 0,-1 0 0,1 0 0,-1-1 0,1 1 0,0 0 0,0 0 0,-1-1 0,1 1 0,0-1 0,0 1 0,0-1 0,1 1 0,-1-1 0,0 1 0,1-1 0,-1 0 0,0-2 0,1 3 0,0 0 0,1-1 0,-1 1 0,0 0 0,1 0 0,-1-1 0,1 1 0,-1 0 0,1 0 0,-1 0 0,1 0 0,0 0 0,0 0 0,-1 0 0,1 0 0,0 0 0,0 0 0,0 0 0,0 1 0,0-1 0,0 0 0,2 0 0,11-6 0,1 1 0,1 0 0,-1 2 0,1-1 0,0 2 0,25-3 0,216-17 0,422 4-881,11 21-445,-448 0 1121,1131 16 1099,-1185-11 2,-161-5-738,1 0-1,26 7 0,-53-9-154,-1 0 0,1 0 0,0 0 0,-1 0-1,1 1 1,0-1 0,-1 0 0,1 0 0,0 1-1,-1-1 1,1 0 0,0 1 0,-1-1 0,1 1-1,-1-1 1,1 1 0,-1-1 0,1 1 0,-1-1 0,1 1-1,-1-1 1,1 1 0,-1 0 0,0 0-3,0 0 1,-1 0-1,1 0 1,-1-1-1,1 1 1,-1 0-1,1-1 0,-1 1 1,1 0-1,-1-1 1,0 1-1,0-1 1,1 1-1,-1-1 1,0 1-1,0-1 1,1 0-1,-1 1 1,0-1-1,-1 0 0,-20 8 0,0 0 0,-1-2 0,-28 4 0,-194 22 0,-99-4-26,-1140 15-150,1115-38-52,361-5 221,-99 1-17,-121 18 0,209-17 24,1 2 0,-29 9 0,28-2 0,19-11 0,-1 1 0,1-1 0,0 0 0,0 0 0,0 1 0,0-1 0,-1 0 0,1 0 0,0 1 0,0-1 0,0 0 0,0 1 0,0-1 0,0 0 0,0 0 0,0 1 0,0-1 0,0 0 0,0 1 0,0-1 0,0 0 0,0 1 0,0-1 0,0 0 0,0 0 0,0 1 0,0-1 0,0 0 0,1 1 0,-1-1 0,0 0 0,0 0 0,0 1 0,0-1 0,1 0 0,-1 0 0,0 0 0,0 1 0,1-1 0,-1 0 0,0 0 0,1 1 0,8 3 0,0 0 0,1 0 0,-1-1 0,1 0 0,0-1 0,17 2 0,170 23 0,110 12 15,96 4 45,56 3-213,783 96-1509,-1033-105 1662,-166-23 0,-43-14 0,1 0 0,-1 0 0,0 0 0,0 0 0,1 0 0,-1 0 0,0 1 0,0-1 0,1 0 0,-1 0 0,0 0 0,0 0 0,0 0 0,1 0 0,-1 1 0,0-1 0,0 0 0,0 0 0,1 0 0,-1 0 0,0 1 0,0-1 0,0 0 0,0 0 0,0 1 0,1-1 0,-1 0 0,0 0 0,0 1 0,0-1 0,0 0 0,0 0 0,0 1 0,0-1 0,0 0 0,0 0 0,0 1 0,0-1 0,0 0 0,0 0 0,0 1 0,0-1 0,0 0 0,0 0 0,-1 1 0,1-1 0,0 0 0,0 0 0,0 0 0,0 1 0,0-1 0,-1 0 0,1 0 0,0 0 0,0 1 0,0-1 0,-1 0 0,1 0 0,0 0 0,0 0 0,0 0 0,-1 0 0,1 1 0,0-1 0,0 0 0,-1 0 0,-19 5 0,-1-1 0,1-1 0,-42 1 0,-198 4 0,-97-4-26,-974-9 1046,280 0-292,930-4 568,6 0 970,99 9-2065,-1 1 0,1 0 0,0 1 0,0 1 0,-16 5 0,6 1-201,-37 20 0,45-20 0,1 0 0,-1-1 0,-1-2 0,1 0 0,-21 4 0,37-9 0,0-1 0,0 0 0,0 0 0,0 0 0,0 0 0,0 0 0,0 0 0,0 0 0,0-1 0,0 1 0,0-1 0,1 0 0,-1 1 0,0-1 0,0 0 0,0 0 0,1 0 0,-1 0 0,1 0 0,-1-1 0,1 1 0,-1 0 0,1-1 0,-1 1 0,1-1 0,0 1 0,0-1 0,0 0 0,0 1 0,0-1 0,0 0 0,-1-3 0,0-5 0,0 0 0,0 0 0,0 0 0,1 0 0,1-11 0,0 21 0,7-256 0,-2 153 0,-7-111 0,-5 178 0,7 37 0,0-1 0,0 0 0,0 0 0,0 1 0,-1-1 0,1 0 0,0 0 0,0 1 0,0-1 0,0 0 0,0 0 0,-1 0 0,1 1 0,0-1 0,0 0 0,0 0 0,0 0 0,-1 0 0,1 1 0,0-1 0,0 0 0,-1 0 0,1 0 0,0 0 0,0 0 0,-1 0 0,1 0 0,0 0 0,0 0 0,-1 0 0,1 0 0,0 0 0,0 0 0,-1 0 0,1 0 0,0 0 0,-1 0 0,1 0 0,0 0 0,0 0 0,-1 0 0,1 0 0,0 0 0,0 0 0,0-1 0,-1 1 0,1 0 0,0 0 0,0 0 0,0 0 0,-1-1 0,1 1 0,0 0 0,0 0 0,0-1 0,0 1 0,0 0 0,-1 0 0,1 0 0,0-1 0,0 1 0,0 0 0,0-1 0,-7 27 0,7-22 0,-1 1 0,1 0 0,0-1 0,0 1 0,0 0 0,1-1 0,0 1 0,0 0 0,0-1 0,0 1 0,1-1 0,-1 0 0,1 1 0,4 6 0,1-3 0,-1 1 0,1-1 0,0 0 0,1-1 0,0 1 0,14 8 0,1 1 0,2-2 0,0-1 0,1-1 0,46 16 0,28 2-82,103 19 0,237 29-737,112-10-164,85-18 0,990 12-1370,3-64-1192,-1283-5 1907,-290 3 1925,-35 1 180,1 1 0,-1 1 0,0 1-1,34 6 1,-50-4 25,-20 0-1,-55 0 428,-119-10 0,161 5-791,-798-88 2523,363 32-2394,382 49-257,0 2 0,0 5 0,-93 8 0,149-1-9,28-2 39,16-1 113,384 7 1716,-276-9-1875,685-32 16,-763 25 0,-48 6 0,-6-1 0,-31 0 0,-168 0 0,-186 0-164,-152 2-655,-656 0-1147,629 1 0,1297 0 0,33-1 983,100 0 0,-42 0 0,-149 1 0,-194 6 0,-220 3 104,-209-6 614,-43-1 181,-12-1 27,-113 6-4,-337-1 2159,97-3-264,770-43 3453,-356 32-4675,141-10 1082,203 8-1,-333 9-1769,276 0-88,137 1-655,101 0-164,-75 0 194,812-2-1371,-871-7 1177,-167-9 0,-214 8 496,-53 5 253,-11 3 230,0 1 0,0 0 0,0 0 0,0 0 0,0 0 0,1 0 0,-1 0 0,0 0 0,0 0 0,0 0 0,0-1 0,0 1 0,0 0 0,0 0 0,0 0 0,0 0 0,0 0 0,0 0 0,0 0 0,0-1 0,0 1 0,0 0 0,0 0 0,0 0 0,0 0 0,-1 0 0,1 0 0,0 0 0,0 0 0,0-1 0,0 1 0,0 0 0,0 0 0,0 0 0,0 0 0,0 0 0,0 0 0,0 0 0,0 0 0,-1 0 0,1 0 0,0 0 0,0 0 0,0 0 0,0 0 0,0 0 0,0 0 0,0 0 0,0 0 0,-1 0 0,1-1 0,0 1 0,0 1 0,0-1 0,0 0 0,-29-4-162,0 1-1,0 2 1,-34 2-1,-287 18-122,-152 20-530,-833 58-1258,-14-37 3697,1132-59-1206,-355-9 5320,461 6-4751,86 0-491,22 0-247,8-1 1,102-6 733,147-1-175,139 3-808,102 1-815,1661 0-4096,-2096 6 4259,-53 1 385,-13-1 34,-97 0-418,-178 0 425,-150 1 154,-104-1-163,-1628 0-413,1849-1 639,297 0 12,-164-6-1,156 4 2,-1 0 0,1-2 0,-1-1 0,-31-13 0,44 14 147,0-1 1,0-1-1,1 0 1,-1-1-1,2 0 1,-1-1-1,1 0 0,1-1 1,0 0-1,0-1 1,1 0-1,0 0 1,1-1-1,0 0 1,1 0-1,0-1 1,1 0-1,1-1 0,-8-26 1,12 34-39,-1 1-1,1-1 1,1 1 0,-1-1-1,1 0 1,0 1 0,0-1 0,0 0-1,1 1 1,0-1 0,0 1-1,0-1 1,1 1 0,4-10 0,-2 9-15,-1 1 0,1-1 0,0 1 0,1 0 0,-1 1 1,1-1-1,0 1 0,0 0 0,0 0 0,1 0 0,-1 1 1,1 0-1,9-4 0,21-6 234,0 2-1,1 1 1,0 2 0,0 2-1,47-2 1,120-4 327,69 6-1230,69 3-86,70-5-242,16-4-2,1204-21-3036,-1491 34 3560,-100 3 685,-32-1-62,-15-1 140,-86 6 1448,-127-4-1,124-4-729,-183 16 1027,141-5-2164,-502 6 37,408-14 0,223-3 0,-30 0 0,0 1 0,1 2 0,-39 9 0,72-11 0,0 0 0,-1 0 0,1 0 0,1 1 0,-1 0 0,0 0 0,-3 2 0,6-4 0,1 0 0,0 0 0,0 0 0,-1 1 0,1-1 0,0 0 0,0 0 0,-1 0 0,1 1 0,0-1 0,0 0 0,-1 0 0,1 0 0,0 1 0,0-1 0,0 0 0,0 0 0,0 1 0,-1-1 0,1 0 0,0 1 0,0-1 0,0 0 0,0 1 0,0-1 0,0 0 0,0 0 0,0 1 0,0-1 0,0 0 0,0 1 0,0-1 0,0 0 0,0 1 0,0-1 0,0 0 0,1 0 0,-1 1 0,0-1 0,0 0 0,0 0 0,0 1 0,0-1 0,1 0 0,-1 0 0,0 1 0,0-1 0,1 0 0,-1 0 0,0 0 0,0 1 0,1-1 0,7 3 0,-1 0 0,1 0 0,0-1 0,0 0 0,0-1 0,1 0 0,-1 0 0,0-1 0,9 0 0,5 1 0,348 8 0,106 6 0,137 12 0,-237-22-164,162 17-655,117 23-164,42 31 0,-62 22 0,-135 3 0,-170-6 0,-305-85 737,42 23 1,-63-32 204,0 1 0,-1 1 0,0-1 0,1 0 0,-1 1 0,0-1 0,0 1 0,-1 0 0,1 0 0,0 0 0,3 7 0,-6-9 26,1 0 0,-1 0 1,0 0-1,0 0 0,0 1 0,0-1 0,0 0 0,0 0 0,0 0 0,0 0 0,0 0 0,0 0 1,-1 0-1,1 0 0,-1 1 0,1-1 0,0 0 0,-1 0 0,0 0 0,1-1 0,-1 1 1,1 0-1,-1 0 0,0 0 0,0 0 0,0-1 0,1 1 0,-1 0 0,0-1 0,0 1 0,0 0 1,-1 0-1,-7 3-67,0 1 0,0-1 0,0-1 0,-1 0 0,-16 4 0,-68 9-409,-128 5-1,-295 0-491,-147-12 16,-49-8 211,53-4 608,126-1 733,129 0 2340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9:12:49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711 1 24575,'-11'32'0,"-1"0"0,-1 0 0,-1-1 0,-22 32 0,11-16 0,-349 704 0,346-687 0,2 2 0,-18 72 0,38-114-170,-1 0-1,-1-1 0,-2 0 1,0 0-1,-1-1 0,-1 0 1,-23 30-1,6-18-6655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9:12:52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0 339 24575,'0'-4'0,"4"-10"0,6-10 0,26-6 0,10-6 0,-1-9 0,-10-6 0,-2-1 0,2 7 0,-1 16 0,3 21 0,-2 11 0,2 11 0,-2 10 0,3 5 0,2 6 0,-5-2-8191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9:12:53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739 1 24575,'1'147'0,"-12"313"0,8-434 0,-2-1 0,-1 1 0,0-1 0,-2 0 0,-16 35 0,-67 113 0,22-45 0,-164 294 0,139-282 0,-30 48 0,87-126-1365,9-12-5461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9:12:56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57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58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57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58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57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58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20:19:32.5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730 187 24575,'-50'0'0,"32"0"0,16 0 0,7 0 0,240-2 0,380 8 0,-599-5 0,-5-1 0,0 1 0,0 1 0,0 1 0,22 6 0,-40-8 0,-1-1 0,1 1 0,-1 0 0,1 0 0,-1 1 0,1-1 0,-1 0 0,0 1 0,0-1 0,0 1 0,1 0 0,-2 0 0,1 0 0,0 0 0,0 0 0,-1 0 0,1 0 0,-1 0 0,1 1 0,0 2 0,-1-1 0,0-1 0,-1 1 0,0-1 0,1 1 0,-1-1 0,0 1 0,-1-1 0,1 1 0,-1-1 0,1 0 0,-1 1 0,0-1 0,0 0 0,-1 1 0,-2 3 0,-1 6 0,-1-1 0,-1-1 0,0 1 0,-1-1 0,0 0 0,-1-1 0,0 0 0,0 0 0,-1-1 0,0 0 0,-1-1 0,0 0 0,0 0 0,-1-2 0,0 1 0,0-1 0,-1-1 0,-23 7 0,-67 10 0,-168 15 0,99-17 0,124-13 0,-413 50 0,313-45 0,-167-8 0,448-9 0,-31-1 0,161-4-164,1721-20-2671,-1949 31 2835,0-2 0,0-1 0,0-2 0,67-15 0,-59 7 931,0 2 1,80-7-1,113-5-726,-233 21-205,10 0 0,-24-1 0,-556 1-210,-270-9-161,574 4 468,-107-7 207,301 6-259,1-2 0,0-4 0,-87-27 0,130 32-45,6 1 0,-36-8 0,49 14 0,0 1 0,0-1 0,0 1 0,0 0 0,-1 0 0,1 1 0,0-1 0,0 2 0,0-1 0,-6 3 0,1 2 0,15-1 0,31 1 0,145-7 0,-111-2 0,2241-21-1417,-2055 13 2174,-23 0-97,69 11-660,-552 0 0,-45 1-348,-403-3-922,698 2 1270,-46 0 0,0-2 0,0-1 0,-71-17 0,112 19 0,1 0 0,0-1 0,0 0 0,1 0 0,-1 0 0,0-1 0,1 1 0,-6-5 0,9 7 0,1-1 0,-1 1 0,1-1 0,-1 1 0,1-1 0,0 1 0,-1-1 0,1 1 0,0-1 0,-1 0 0,1 1 0,0-1 0,0 1 0,-1-1 0,1 0 0,0 1 0,0-1 0,0 0 0,0 1 0,0-1 0,0 0 0,0 1 0,0-1 0,0 0 0,0 1 0,0-1 0,0 0 0,1 1 0,-1-1 0,0 0 0,0 1 0,1-1 0,-1 1 0,0-1 0,1 0 0,-1 1 0,1-1 0,-1 1 0,0-1 0,2 1 0,3-6-5,0 1 0,1 0 0,0 1 0,0 0 0,1 0 0,-1 0 0,9-3 0,56-22 134,-58 25-55,215-68 1003,-90 31-699,-61 16-378,149-27 0,-198 48 0,0 1 0,0 2 0,0 1 0,0 1 0,0 1 0,0 2 0,0 0 0,53 18 0,-11-2 0,1-4 0,122 14 0,-150-24 0,256 56 0,-31-4 0,-244-55 0,-4 0 0,33 7 0,-48-8 0,-1-1 0,1 1 0,0 0 0,-1 0 0,0 0 0,1 0 0,-1 1 0,0 0 0,0 0 0,0 0 0,6 7 0,-9-8 0,0-1 0,0 1 0,0-1 0,0 1 0,-1 0 0,1-1 0,0 1 0,-1 0 0,1 0 0,-1 0 0,0-1 0,0 1 0,0 0 0,0 0 0,0 0 0,0 0 0,0 0 0,0-1 0,-1 1 0,1 0 0,-1 0 0,1 0 0,-1-1 0,0 1 0,0 0 0,0-1 0,0 1 0,-2 2 0,-4 5 0,0 0 0,0-1 0,-15 13 0,17-16 0,-51 40 0,-1-2 0,-82 46 0,122-78 0,-47 26 0,-119 49 0,-76 11 0,233-88 0,-6 1 0,-2-1 0,1-1 0,-1-2 0,-43 2 0,-134-7 0,194-1 0,0-1 0,-9 1 0,1-1 0,-1-1 0,1-1 0,-37-10 0,57 12 0,0-1 0,-1 0 0,1 0 0,0 0 0,0 0 0,0-1 0,1 0 0,-1 0 0,1 0 0,0-1 0,-1 0 0,2 1 0,-1-1 0,0-1 0,1 1 0,0 0 0,0-1 0,0 0 0,0 0 0,1 0 0,0 0 0,0 0 0,0 0 0,0 0 0,1-1 0,-1-9 0,2 12 0,0 0 0,0 1 0,0-1 0,0 0 0,1 0 0,-1 0 0,1 0 0,-1 1 0,1-1 0,0 0 0,1 1 0,-1-1 0,0 1 0,1-1 0,1-2 0,2-1 0,0 0 0,1 1 0,-1 0 0,12-9 0,20-9 0,1 0 0,69-28 0,-88 42 0,3-1 0,220-96 0,-169 79 0,108-27 0,-109 36 0,61-12 0,-112 26 0,1 2 0,0 1 0,0 1 0,28 2 0,4 8-46,-1 3-1,-1 1 0,67 28 1,-54-18-1133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57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58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57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58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20:19:38.5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8 613 24575,'-1'0'0,"1"0"0,-1 0 0,1 0 0,0-1 0,-1 1 0,1 0 0,0 0 0,-1 0 0,1-1 0,0 1 0,-1 0 0,1 0 0,0-1 0,-1 1 0,1 0 0,0-1 0,0 1 0,0 0 0,-1-1 0,1 1 0,0-1 0,0 1 0,0 0 0,0-1 0,0 1 0,0-1 0,0 1 0,-1 0 0,1-1 0,0 1 0,1-1 0,-1 1 0,0 0 0,0-1 0,0 1 0,0-1 0,0 0 0,15-14 0,28-10 0,-10 13 0,-1 1 0,1 2 0,1 1 0,45-5 0,-40 7 0,148-18 0,249 0 0,-399 23 0,0-1 0,-1-2 0,1-2 0,-1-1 0,65-22 0,-63 15 0,0 2 0,1 1 0,0 2 0,1 2 0,46-3 0,285 9 0,-216 3 0,-142-2 0,0 1 0,0 0 0,0 1 0,18 5 0,-28-7 0,0 1 0,0-1 0,-1 1 0,1 0 0,-1 0 0,1 1 0,-1-1 0,1 0 0,-1 1 0,0 0 0,0-1 0,1 1 0,-1 0 0,0 0 0,-1 0 0,1 0 0,0 1 0,-1-1 0,1 0 0,-1 1 0,0-1 0,1 1 0,-1-1 0,-1 1 0,1 0 0,0-1 0,0 5 0,-1-4 0,0-1 0,-1 1 0,1 0 0,-1 0 0,0 0 0,0-1 0,0 1 0,0 0 0,0-1 0,-1 1 0,1-1 0,-1 1 0,0-1 0,1 0 0,-1 0 0,0 0 0,0 0 0,-1 0 0,1 0 0,0 0 0,0 0 0,-1-1 0,1 0 0,-1 1 0,-3 0 0,-6 4 0,0-2 0,-1 1 0,0-1 0,-14 2 0,-35 3 0,1-4 0,-1-2 0,-80-6 0,56 0 0,-495 0 0,461 4 0,82 1 0,1 2 0,0 2 0,0 1 0,-44 15 0,1-1 0,-71 16 0,-150 59 0,232-66 0,67-29 0,0 0 0,0 0 0,0 0 0,1 0 0,-1 0 0,0 1 0,0-1 0,1 1 0,-1-1 0,1 1 0,-1-1 0,1 1 0,-2 3 0,3-5 0,0 0 0,0 1 0,0-1 0,0 0 0,0 1 0,0-1 0,0 1 0,0-1 0,0 0 0,0 1 0,0-1 0,1 0 0,-1 1 0,0-1 0,0 0 0,0 1 0,0-1 0,1 0 0,-1 1 0,0-1 0,0 0 0,1 0 0,-1 1 0,0-1 0,1 0 0,-1 0 0,1 1 0,20 6 0,35 1 0,-1-3 0,112-3 0,-84-3 0,1647-6 0,-591 7 0,-1094 2 0,-1 3 0,86 19 0,-16-1 0,261 11 0,3-30 0,-358-4 0,-1 0 0,0 0 0,25-5 0,-41 5 0,1 0 0,-1-1 0,0 0 0,0 0 0,1 0 0,-1 0 0,0 0 0,0-1 0,0 1 0,0-1 0,-1 0 0,1 0 0,0 0 0,-1 0 0,1-1 0,-1 1 0,0 0 0,0-1 0,3-4 0,-4 6 0,-1-1 0,1 0 0,-1 0 0,1 1 0,-1-1 0,0 0 0,1 0 0,-1 1 0,0-1 0,0 0 0,-1 0 0,1 0 0,0 1 0,0-1 0,-1 0 0,1 0 0,-1 1 0,0-1 0,-1-2 0,-1-2 0,0 1 0,0 1 0,-1-1 0,-7-8 0,-1 3 0,-1 0 0,0 1 0,-1 0 0,0 1 0,0 0 0,-1 1 0,0 1 0,-22-7 0,-56-15 0,-156-26 0,47 12 0,126 25 0,0 3 0,-1 4 0,-91-1 0,-83 14 0,-81-3 0,265-7 0,61 6 0,0 0 0,0-1 0,0 1 0,1-1 0,-1-1 0,0 1 0,1-1 0,-7-5 0,11 8 0,-1-1 0,1 0 0,0 0 0,0 0 0,0 0 0,0 0 0,0 0 0,1 0 0,-1 0 0,0 0 0,0 0 0,1-1 0,-1 1 0,1 0 0,-1 0 0,0-2 0,1 2 0,0 0 0,0 0 0,0 0 0,0 0 0,1 0 0,-1 1 0,0-1 0,0 0 0,1 0 0,-1 0 0,0 0 0,1 1 0,-1-1 0,1 0 0,-1 0 0,1 1 0,0-1 0,-1 0 0,2 0 0,4-4 0,1 1 0,-1 0 0,1 0 0,0 0 0,14-4 0,123-36 0,77-1 0,735-84-1828,-391 61 1226,-392 46 282,129-20-59,-291 38 379,-23 1 0,-42 0 0,-725 5 271,368 1-167,287-2-68,-449 10 643,374 9-525,163-14-157,0 2 0,0 1 0,-40 17 0,75-25-13,-6 1 74,1 1-1,0-1 1,1 2 0,-10 5-1,14-8-31,0-1 0,1 1-1,0-1 1,-1 0 0,1 1-1,-1-1 1,1 1 0,-1-1 0,1 1-1,0 0 1,-1-1 0,1 1-1,0-1 1,0 1 0,-1 0 0,1-1-1,0 1 1,0-1 0,0 1-1,0 0 1,0-1 0,0 1 0,0 1-1,0-1 23,1 0-1,0 0 1,-1 0-1,1 0 1,0 0-1,0-1 1,0 1 0,-1 0-1,1 0 1,0 0-1,0-1 1,0 1-1,0 0 1,0-1-1,0 1 1,1-1-1,1 1 1,50 18-2,0-2 1,96 16-1,-107-25-33,811 137-1018,5-66 712,-650-78 271,-24 0 202,-138 3 102,0 3 1,-1 1-1,76 26 1,-37-11-273,54 17-10,41 10 0,-160-45 0,1-1 0,0-1 0,37 1 0,-51-4 0,0 0 0,0 0 0,0-1 0,-1 0 0,1 0 0,0 0 0,-1-1 0,1 0 0,-1 0 0,1 0 0,-1-1 0,0 0 0,0 0 0,0 0 0,0 0 0,-1-1 0,6-5 0,-8 8 0,-1-1 0,0 1 0,0-1 0,0 1 0,0-1 0,0 1 0,0-1 0,0 1 0,0-1 0,-1 0 0,1 1 0,-1-1 0,1 0 0,-1 0 0,0 0 0,1 1 0,-1-1 0,0 0 0,0 0 0,0 0 0,-1 0 0,1 1 0,0-1 0,-1 0 0,1 0 0,-1 1 0,1-1 0,-1 0 0,0 1 0,0-1 0,0 0 0,-2-2 0,-1-1 0,-1 1 0,1-1 0,-1 1 0,0 0 0,0 1 0,-1-1 0,1 1 0,-1 0 0,-7-3 0,-18-5 0,-46-12 0,15 6 0,-111-42 0,-105-29 0,262 84 0,-1 0 0,1-1 0,0-1 0,0-1 0,1 0 0,-17-10 0,23 11 0,1-1 0,0 1 0,0-1 0,0-1 0,1 1 0,0-1 0,1-1 0,0 1 0,0-1 0,1 0 0,-5-11 0,6 12 0,0-1 0,1 1 0,0-1 0,0 0 0,1 0 0,-1-17 0,2 23 0,1-1 0,0 1 0,1 0 0,-1 0 0,0 0 0,1-1 0,0 1 0,-1 0 0,2 0 0,-1 0 0,0 0 0,0 0 0,1 0 0,-1 1 0,1-1 0,0 0 0,0 1 0,0-1 0,0 1 0,1 0 0,-1 0 0,1 0 0,3-3 0,3 1 0,0 0 0,0 1 0,0-1 0,0 2 0,0 0 0,1 0 0,-1 0 0,1 1 0,13 0 0,345 0 0,-285 4 0,326 20-641,-299-10 473,184 44-1,-197-30 169,-13-3 0,117 18 0,263-19-16,-103-10 195,-337-12-43,-1 2 0,1 0 0,0 2 0,-1 0-1,40 15 1,-59-18-136,0 0 0,0 0 0,0 0 0,-1 1 0,1-1 0,0 1 0,-1 0 0,0 0 0,0 0 0,0 1 0,0-1 0,0 1 0,3 5 0,-4-6 0,-1 1 0,0-1 0,0 0 0,0 1 0,-1-1 0,1 1 0,-1-1 0,0 1 0,1-1 0,-2 1 0,1-1 0,0 1 0,-1-1 0,1 1 0,-1-1 0,-2 6 0,-1-1 0,1-1 0,-1 1 0,-1-1 0,1 0 0,-1 0 0,0 0 0,-1-1 0,0 0 0,0 0 0,0 0 0,-1-1 0,1 0 0,-1 0 0,0-1 0,-12 6 0,-14 5 0,0-1 0,-48 12 0,34-12 0,-29 14 0,30-11 0,-93 22 0,124-36 0,1-1 0,-1-1 0,0 0 0,0-1 0,0 0 0,0-1 0,1-1 0,-1 0 0,0-1 0,-25-9 0,-42-26 0,58 26 0,-2 0 0,-51-16 0,27 18 0,-1 1 0,-90-3 0,-108 14 0,113 1 0,60-1 0,-143-4 0,203 1 0,-1-1 0,1 0 0,-1-2 0,-16-5 0,25 7 0,1-1 0,-1-1 0,1 1 0,-1-1 0,1 0 0,0-1 0,1 0 0,-1 0 0,1 0 0,-6-7 0,10 10 0,1 0 0,-1 0 0,0 0 0,1 0 0,-1 0 0,1 0 0,0-1 0,0 1 0,0 0 0,0-1 0,0 1 0,0-1 0,1 1 0,-1-1 0,1 1 0,0-1 0,0 1 0,0-1 0,0 0 0,0 1 0,0-1 0,1 1 0,-1-1 0,1 1 0,0-1 0,0 1 0,0-1 0,0 1 0,0 0 0,0-1 0,0 1 0,1 0 0,-1 0 0,1 0 0,0 0 0,0 0 0,4-3 0,1 0 0,0-1 0,0 1 0,1 0 0,0 1 0,0-1 0,0 2 0,0-1 0,1 1 0,15-4 0,-14 6-170,-1 0-1,0 0 0,0 0 1,1 1-1,-1 1 0,0 0 1,17 3-1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42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1 773 24575,'4'-7'0,"0"1"0,0 0 0,1 0 0,0 0 0,7-6 0,3-3 0,84-92 0,65-75 0,-23-26 0,-48 66 0,-87 133 0,0 0 0,1 0 0,1 1 0,-1 0 0,14-10 0,-19 17 0,0-1 0,0 1 0,0-1 0,1 1 0,-1 0 0,0 0 0,1 0 0,-1 0 0,1 0 0,-1 0 0,1 1 0,0-1 0,-1 1 0,1 0 0,0 0 0,-1 0 0,1 0 0,0 0 0,-1 1 0,1-1 0,-1 1 0,1-1 0,-1 1 0,1 0 0,-1 0 0,1 0 0,2 3 0,3 1 0,0 1 0,-1 0 0,0 1 0,0 0 0,-1 0 0,9 12 0,30 54 0,-14-22 0,70 81 0,-64-88 0,43 66 0,-75-100-105,0 0 0,0 0 0,0 0 0,-1 0 0,-1 1 0,0 0 0,-1-1 0,1 1 0,-2 0 0,0 0 0,0 0 0,-2 14 0,-4 17-6721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43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361 1 24575,'-5'4'0,"1"1"0,-1 1 0,1-1 0,1 0 0,-1 1 0,1 0 0,0 0 0,0 0 0,1 0 0,0 1 0,0-1 0,0 0 0,1 1 0,-1 7 0,-36 250 13,10-61-257,0-32-513,-63 470 415,84-570 436,-3 0 0,-32 115-1,27-135 126,2 0-1,2 1 1,-4 61-1,2 79-1408,9-147-5636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18:46:45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1 579 24575,'5'-7'0,"0"0"0,0 0 0,0-1 0,-1 1 0,-1-1 0,6-15 0,12-21 0,15-10 0,3 3 0,47-50 0,-51 61 0,-3 2 0,-4 4 0,47-44 0,-67 70 0,2 1 0,-1-1 0,1 2 0,-1-1 0,2 1 0,-1 1 0,1 0 0,0 0 0,0 1 0,16-3 0,-22 6 0,0 0 0,0 0 0,0 1 0,1 0 0,-1 0 0,0 0 0,0 1 0,0-1 0,0 1 0,0 1 0,0-1 0,0 1 0,0-1 0,0 1 0,8 5 0,-7-2 0,0-1 0,-1 1 0,0 0 0,0 0 0,0 1 0,0 0 0,-1 0 0,0 0 0,0 0 0,5 12 0,6 18-19,-2 1-1,-1 1 0,9 56 1,-5-25-1268,-1-6-5539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customXml" Target="../ink/ink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customXml" Target="../ink/ink12.xml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12" Type="http://schemas.openxmlformats.org/officeDocument/2006/relationships/image" Target="../media/image45.png"/><Relationship Id="rId17" Type="http://schemas.openxmlformats.org/officeDocument/2006/relationships/customXml" Target="../ink/ink14.xml"/><Relationship Id="rId2" Type="http://schemas.openxmlformats.org/officeDocument/2006/relationships/image" Target="../media/image40.JP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customXml" Target="../ink/ink10.xml"/><Relationship Id="rId14" Type="http://schemas.openxmlformats.org/officeDocument/2006/relationships/image" Target="../media/image4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customXml" Target="../ink/ink20.xml"/><Relationship Id="rId3" Type="http://schemas.openxmlformats.org/officeDocument/2006/relationships/customXml" Target="../ink/ink15.xml"/><Relationship Id="rId7" Type="http://schemas.openxmlformats.org/officeDocument/2006/relationships/customXml" Target="../ink/ink17.xml"/><Relationship Id="rId12" Type="http://schemas.openxmlformats.org/officeDocument/2006/relationships/image" Target="../media/image45.png"/><Relationship Id="rId17" Type="http://schemas.openxmlformats.org/officeDocument/2006/relationships/customXml" Target="../ink/ink22.xml"/><Relationship Id="rId2" Type="http://schemas.openxmlformats.org/officeDocument/2006/relationships/image" Target="../media/image40.JP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customXml" Target="../ink/ink19.xml"/><Relationship Id="rId5" Type="http://schemas.openxmlformats.org/officeDocument/2006/relationships/customXml" Target="../ink/ink16.xml"/><Relationship Id="rId15" Type="http://schemas.openxmlformats.org/officeDocument/2006/relationships/customXml" Target="../ink/ink21.xml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customXml" Target="../ink/ink18.xml"/><Relationship Id="rId14" Type="http://schemas.openxmlformats.org/officeDocument/2006/relationships/image" Target="../media/image4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customXml" Target="../ink/ink28.xml"/><Relationship Id="rId3" Type="http://schemas.openxmlformats.org/officeDocument/2006/relationships/customXml" Target="../ink/ink23.xml"/><Relationship Id="rId7" Type="http://schemas.openxmlformats.org/officeDocument/2006/relationships/customXml" Target="../ink/ink25.xml"/><Relationship Id="rId12" Type="http://schemas.openxmlformats.org/officeDocument/2006/relationships/image" Target="../media/image45.png"/><Relationship Id="rId17" Type="http://schemas.openxmlformats.org/officeDocument/2006/relationships/customXml" Target="../ink/ink30.xml"/><Relationship Id="rId2" Type="http://schemas.openxmlformats.org/officeDocument/2006/relationships/image" Target="../media/image40.JP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customXml" Target="../ink/ink27.xml"/><Relationship Id="rId5" Type="http://schemas.openxmlformats.org/officeDocument/2006/relationships/customXml" Target="../ink/ink24.xml"/><Relationship Id="rId15" Type="http://schemas.openxmlformats.org/officeDocument/2006/relationships/customXml" Target="../ink/ink29.xml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customXml" Target="../ink/ink26.xml"/><Relationship Id="rId14" Type="http://schemas.openxmlformats.org/officeDocument/2006/relationships/image" Target="../media/image4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G"/><Relationship Id="rId4" Type="http://schemas.openxmlformats.org/officeDocument/2006/relationships/customXml" Target="../ink/ink3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9.png"/><Relationship Id="rId4" Type="http://schemas.openxmlformats.org/officeDocument/2006/relationships/customXml" Target="../ink/ink34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13" Type="http://schemas.openxmlformats.org/officeDocument/2006/relationships/image" Target="../media/image53.png"/><Relationship Id="rId18" Type="http://schemas.openxmlformats.org/officeDocument/2006/relationships/customXml" Target="../ink/ink43.xml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12" Type="http://schemas.openxmlformats.org/officeDocument/2006/relationships/customXml" Target="../ink/ink40.xml"/><Relationship Id="rId17" Type="http://schemas.openxmlformats.org/officeDocument/2006/relationships/image" Target="../media/image55.png"/><Relationship Id="rId2" Type="http://schemas.openxmlformats.org/officeDocument/2006/relationships/customXml" Target="../ink/ink35.xml"/><Relationship Id="rId16" Type="http://schemas.openxmlformats.org/officeDocument/2006/relationships/customXml" Target="../ink/ink4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7.xml"/><Relationship Id="rId11" Type="http://schemas.openxmlformats.org/officeDocument/2006/relationships/image" Target="../media/image52.png"/><Relationship Id="rId5" Type="http://schemas.openxmlformats.org/officeDocument/2006/relationships/image" Target="../media/image48.JPG"/><Relationship Id="rId15" Type="http://schemas.openxmlformats.org/officeDocument/2006/relationships/image" Target="../media/image54.png"/><Relationship Id="rId10" Type="http://schemas.openxmlformats.org/officeDocument/2006/relationships/customXml" Target="../ink/ink39.xml"/><Relationship Id="rId4" Type="http://schemas.openxmlformats.org/officeDocument/2006/relationships/customXml" Target="../ink/ink36.xml"/><Relationship Id="rId9" Type="http://schemas.openxmlformats.org/officeDocument/2006/relationships/image" Target="../media/image51.png"/><Relationship Id="rId14" Type="http://schemas.openxmlformats.org/officeDocument/2006/relationships/customXml" Target="../ink/ink4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G"/><Relationship Id="rId5" Type="http://schemas.openxmlformats.org/officeDocument/2006/relationships/image" Target="../media/image39.JPG"/><Relationship Id="rId4" Type="http://schemas.openxmlformats.org/officeDocument/2006/relationships/customXml" Target="../ink/ink4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G"/><Relationship Id="rId4" Type="http://schemas.openxmlformats.org/officeDocument/2006/relationships/customXml" Target="../ink/ink4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G"/><Relationship Id="rId4" Type="http://schemas.openxmlformats.org/officeDocument/2006/relationships/customXml" Target="../ink/ink4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G"/><Relationship Id="rId4" Type="http://schemas.openxmlformats.org/officeDocument/2006/relationships/customXml" Target="../ink/ink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5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G"/><Relationship Id="rId4" Type="http://schemas.openxmlformats.org/officeDocument/2006/relationships/customXml" Target="../ink/ink5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2"/>
            <a:ext cx="10993549" cy="755742"/>
          </a:xfrm>
        </p:spPr>
        <p:txBody>
          <a:bodyPr>
            <a:normAutofit/>
          </a:bodyPr>
          <a:lstStyle/>
          <a:p>
            <a:r>
              <a:rPr lang="en-US" dirty="0"/>
              <a:t>DEEP LEARNING TOOLSETS FOR VFX PRODUCTION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PRESENTER: MATT SKONICKI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2A77AA-6C2F-4802-8E6E-63FA1ED8CA90}"/>
              </a:ext>
            </a:extLst>
          </p:cNvPr>
          <p:cNvSpPr txBox="1">
            <a:spLocks/>
          </p:cNvSpPr>
          <p:nvPr/>
        </p:nvSpPr>
        <p:spPr>
          <a:xfrm>
            <a:off x="1340771" y="1776174"/>
            <a:ext cx="10407091" cy="44382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GETTING TO 100% AUTOMATION WITH TRUSTED RESULTS: ARE WE THERE YET?</a:t>
            </a:r>
          </a:p>
        </p:txBody>
      </p:sp>
      <p:pic>
        <p:nvPicPr>
          <p:cNvPr id="6" name="Picture 5" descr="A person talking to a person&#10;&#10;Description automatically generated with medium confidence">
            <a:extLst>
              <a:ext uri="{FF2B5EF4-FFF2-40B4-BE49-F238E27FC236}">
                <a16:creationId xmlns:a16="http://schemas.microsoft.com/office/drawing/2014/main" id="{0A697C7E-9951-40A7-84E9-75B14C544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583" y="3429000"/>
            <a:ext cx="4718395" cy="262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6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2"/>
            <a:ext cx="10993549" cy="755742"/>
          </a:xfrm>
        </p:spPr>
        <p:txBody>
          <a:bodyPr/>
          <a:lstStyle/>
          <a:p>
            <a:r>
              <a:rPr lang="en-US" dirty="0"/>
              <a:t>STUDY 1: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1982421"/>
            <a:ext cx="10993546" cy="43159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IMAGE PAINTING FOR IRREGULAR HOLES USING PARTIAL CONVOLUTIONS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9195A3F-A088-4A37-BBE2-8C9A661CEF7B}"/>
              </a:ext>
            </a:extLst>
          </p:cNvPr>
          <p:cNvSpPr txBox="1">
            <a:spLocks/>
          </p:cNvSpPr>
          <p:nvPr/>
        </p:nvSpPr>
        <p:spPr>
          <a:xfrm>
            <a:off x="644411" y="2620264"/>
            <a:ext cx="10865102" cy="51387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TRAINING DATA: 27,000 IMAGES FOR TRAINING, 3000 for </a:t>
            </a:r>
            <a:r>
              <a:rPr lang="en-US" sz="2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teSTING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C550DD2-7C1C-4F02-B351-8CBE6CC392B1}"/>
              </a:ext>
            </a:extLst>
          </p:cNvPr>
          <p:cNvSpPr txBox="1">
            <a:spLocks/>
          </p:cNvSpPr>
          <p:nvPr/>
        </p:nvSpPr>
        <p:spPr>
          <a:xfrm>
            <a:off x="796811" y="3546387"/>
            <a:ext cx="10865102" cy="2617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IMAGES PROVIDED FROM:</a:t>
            </a:r>
          </a:p>
          <a:p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IMAGENET DATASET </a:t>
            </a:r>
            <a:r>
              <a:rPr lang="en-US" sz="2400" dirty="0">
                <a:solidFill>
                  <a:schemeClr val="bg1"/>
                </a:solidFill>
              </a:rPr>
              <a:t>(PLACES)</a:t>
            </a:r>
          </a:p>
          <a:p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PLACES2 DATASET </a:t>
            </a:r>
            <a:r>
              <a:rPr lang="en-US" sz="2400" dirty="0">
                <a:solidFill>
                  <a:schemeClr val="bg1"/>
                </a:solidFill>
              </a:rPr>
              <a:t>(PLACES)</a:t>
            </a:r>
          </a:p>
          <a:p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CELEBA-HQ DATASET </a:t>
            </a:r>
            <a:r>
              <a:rPr lang="en-US" sz="2400" dirty="0">
                <a:solidFill>
                  <a:schemeClr val="bg1"/>
                </a:solidFill>
              </a:rPr>
              <a:t>(PEOPLE)</a:t>
            </a:r>
          </a:p>
          <a:p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99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2"/>
            <a:ext cx="10993549" cy="755742"/>
          </a:xfrm>
        </p:spPr>
        <p:txBody>
          <a:bodyPr/>
          <a:lstStyle/>
          <a:p>
            <a:r>
              <a:rPr lang="en-US" dirty="0"/>
              <a:t>STUDY 1: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1982421"/>
            <a:ext cx="10993546" cy="43159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IMAGE PAINTING FOR IRREGULAR HOLES USING PARTIAL CONVOLUTIONS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9195A3F-A088-4A37-BBE2-8C9A661CEF7B}"/>
              </a:ext>
            </a:extLst>
          </p:cNvPr>
          <p:cNvSpPr txBox="1">
            <a:spLocks/>
          </p:cNvSpPr>
          <p:nvPr/>
        </p:nvSpPr>
        <p:spPr>
          <a:xfrm>
            <a:off x="644411" y="2620264"/>
            <a:ext cx="10865102" cy="51387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RESULTS: PRODUCTION Quality RESTORATIONS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A picture containing text, outdoor, snow, sky&#10;&#10;Description automatically generated">
            <a:extLst>
              <a:ext uri="{FF2B5EF4-FFF2-40B4-BE49-F238E27FC236}">
                <a16:creationId xmlns:a16="http://schemas.microsoft.com/office/drawing/2014/main" id="{003D3127-FC87-4579-BF0F-45FEFBE0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83" y="3340386"/>
            <a:ext cx="10105234" cy="295125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810E736-63DC-4616-B589-758BE94A2D0B}"/>
              </a:ext>
            </a:extLst>
          </p:cNvPr>
          <p:cNvGrpSpPr/>
          <p:nvPr/>
        </p:nvGrpSpPr>
        <p:grpSpPr>
          <a:xfrm>
            <a:off x="3907443" y="5957436"/>
            <a:ext cx="4354200" cy="281880"/>
            <a:chOff x="3907443" y="5957436"/>
            <a:chExt cx="4354200" cy="28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E4E5FD7-36ED-4B3A-9015-E062CFD44162}"/>
                    </a:ext>
                  </a:extLst>
                </p14:cNvPr>
                <p14:cNvContentPartPr/>
                <p14:nvPr/>
              </p14:nvContentPartPr>
              <p14:xfrm>
                <a:off x="3907443" y="5963916"/>
                <a:ext cx="1756080" cy="256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E4E5FD7-36ED-4B3A-9015-E062CFD4416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44803" y="5900916"/>
                  <a:ext cx="18817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B65A78B-3896-4EF7-91CD-BE4B886DEEB8}"/>
                    </a:ext>
                  </a:extLst>
                </p14:cNvPr>
                <p14:cNvContentPartPr/>
                <p14:nvPr/>
              </p14:nvContentPartPr>
              <p14:xfrm>
                <a:off x="6302883" y="5957436"/>
                <a:ext cx="1958760" cy="281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B65A78B-3896-4EF7-91CD-BE4B886DEEB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39883" y="5894796"/>
                  <a:ext cx="20844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B9C397C-CEFB-48E1-A129-EA0630622480}"/>
                    </a:ext>
                  </a:extLst>
                </p14:cNvPr>
                <p14:cNvContentPartPr/>
                <p14:nvPr/>
              </p14:nvContentPartPr>
              <p14:xfrm>
                <a:off x="6133683" y="6108276"/>
                <a:ext cx="448200" cy="76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B9C397C-CEFB-48E1-A129-EA063062248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71043" y="6045276"/>
                  <a:ext cx="573840" cy="201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25133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E5649DB1-151C-46E4-B68B-BE3CEF2A7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701" y="539459"/>
            <a:ext cx="9400528" cy="57790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891A638-6A45-4217-AF4D-49A52B2EBC39}"/>
                  </a:ext>
                </a:extLst>
              </p14:cNvPr>
              <p14:cNvContentPartPr/>
              <p14:nvPr/>
            </p14:nvContentPartPr>
            <p14:xfrm>
              <a:off x="4027683" y="3042876"/>
              <a:ext cx="4713480" cy="4093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891A638-6A45-4217-AF4D-49A52B2EBC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65043" y="2979876"/>
                <a:ext cx="483912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3082DBC-D1DD-4098-839C-4937F050EAAA}"/>
                  </a:ext>
                </a:extLst>
              </p14:cNvPr>
              <p14:cNvContentPartPr/>
              <p14:nvPr/>
            </p14:nvContentPartPr>
            <p14:xfrm>
              <a:off x="3718443" y="5945196"/>
              <a:ext cx="1672920" cy="302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3082DBC-D1DD-4098-839C-4937F050EAA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55443" y="5882556"/>
                <a:ext cx="179856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7BC6440-BD31-49D4-8F4B-2AA2099D6D27}"/>
                  </a:ext>
                </a:extLst>
              </p14:cNvPr>
              <p14:cNvContentPartPr/>
              <p14:nvPr/>
            </p14:nvContentPartPr>
            <p14:xfrm>
              <a:off x="5257083" y="5937276"/>
              <a:ext cx="2886120" cy="3110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7BC6440-BD31-49D4-8F4B-2AA2099D6D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94083" y="5874276"/>
                <a:ext cx="3011760" cy="43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0106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A3C432BF-CB22-4C4F-A963-545B88031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409" y="44187"/>
            <a:ext cx="8491182" cy="676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41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1: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1359674"/>
            <a:ext cx="10993546" cy="43159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IMAGE PAINTING FOR IRREGULAR HOLES USING PARTIAL CONVOLUTIONS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9195A3F-A088-4A37-BBE2-8C9A661CEF7B}"/>
              </a:ext>
            </a:extLst>
          </p:cNvPr>
          <p:cNvSpPr txBox="1">
            <a:spLocks/>
          </p:cNvSpPr>
          <p:nvPr/>
        </p:nvSpPr>
        <p:spPr>
          <a:xfrm>
            <a:off x="727671" y="1791270"/>
            <a:ext cx="10865102" cy="51387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FAILURES IN RARE SITUATIONS: PARSELY STRUCTURED IMAGES 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F02034AD-6A5F-4E76-9D74-1D02D6CAC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87" y="2592729"/>
            <a:ext cx="11843826" cy="417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51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2: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1359674"/>
            <a:ext cx="10993546" cy="75574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Integrating Machine-Learning-Based Operators in Visual Effects Toolsets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9195A3F-A088-4A37-BBE2-8C9A661CEF7B}"/>
              </a:ext>
            </a:extLst>
          </p:cNvPr>
          <p:cNvSpPr txBox="1">
            <a:spLocks/>
          </p:cNvSpPr>
          <p:nvPr/>
        </p:nvSpPr>
        <p:spPr>
          <a:xfrm>
            <a:off x="580187" y="2127179"/>
            <a:ext cx="10865102" cy="9061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Creating PRODUCTION QUALITY UTILITY PASSES WITH</a:t>
            </a:r>
          </a:p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DEEP CONVOLUTION NEURAL NETWORKS (MACHINE LEARNING)</a:t>
            </a:r>
          </a:p>
          <a:p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599227" y="3635040"/>
            <a:ext cx="7064878" cy="1720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AUTODESK CREATIVE FINISHING TEAM-</a:t>
            </a:r>
          </a:p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LEAD BY NICOLAS MOENNE LOCCOZ</a:t>
            </a:r>
          </a:p>
        </p:txBody>
      </p:sp>
      <p:pic>
        <p:nvPicPr>
          <p:cNvPr id="8" name="Picture 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4402E59-3434-4522-8C50-54931E452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749" y="3347895"/>
            <a:ext cx="2217988" cy="283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59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2: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1359674"/>
            <a:ext cx="10993546" cy="75574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Integrating Machine-Learning-Based Operators in Visual Effects Toolsets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9195A3F-A088-4A37-BBE2-8C9A661CEF7B}"/>
              </a:ext>
            </a:extLst>
          </p:cNvPr>
          <p:cNvSpPr txBox="1">
            <a:spLocks/>
          </p:cNvSpPr>
          <p:nvPr/>
        </p:nvSpPr>
        <p:spPr>
          <a:xfrm>
            <a:off x="580187" y="2127179"/>
            <a:ext cx="10865102" cy="9061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Creating PRODUCTION QUALITY UTILITY PASSES WITH</a:t>
            </a:r>
          </a:p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DEEP CONVOLUTION NEURAL NETWORKS (MACHINE LEARNING)</a:t>
            </a:r>
          </a:p>
          <a:p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599226" y="3635040"/>
            <a:ext cx="8118053" cy="244354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A.I. TOOLSETS:</a:t>
            </a:r>
          </a:p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USE FOR LIGHTING/BEAUTYIFICATION</a:t>
            </a:r>
          </a:p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DIGITAL GRADING</a:t>
            </a:r>
          </a:p>
        </p:txBody>
      </p:sp>
      <p:pic>
        <p:nvPicPr>
          <p:cNvPr id="8" name="Picture 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4402E59-3434-4522-8C50-54931E452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749" y="3347895"/>
            <a:ext cx="2217988" cy="283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62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2: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1359674"/>
            <a:ext cx="10993546" cy="75574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Integrating Machine-Learning-Based Operators in Visual Effects Toolsets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9195A3F-A088-4A37-BBE2-8C9A661CEF7B}"/>
              </a:ext>
            </a:extLst>
          </p:cNvPr>
          <p:cNvSpPr txBox="1">
            <a:spLocks/>
          </p:cNvSpPr>
          <p:nvPr/>
        </p:nvSpPr>
        <p:spPr>
          <a:xfrm>
            <a:off x="580187" y="2127179"/>
            <a:ext cx="10865102" cy="9061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Creating PRODUCTION QUALITY UTILITY PASSES WITH</a:t>
            </a:r>
          </a:p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DEEP CONVOLUTION NEURAL NETWORKS (MACHINE LEARNING)</a:t>
            </a:r>
          </a:p>
          <a:p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599226" y="3635040"/>
            <a:ext cx="10521619" cy="23042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PROCESS: 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CREATE DATA SET (PAIRS, SUPERVISED LEARNING)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Designing the model (LEARNED)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OPTIMIZING THE MODEL (MORE DATA SETS)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ANALYZE THE RESULTING TESTING DATA SET (MODIFY PARAMETERS)</a:t>
            </a:r>
          </a:p>
        </p:txBody>
      </p:sp>
    </p:spTree>
    <p:extLst>
      <p:ext uri="{BB962C8B-B14F-4D97-AF65-F5344CB8AC3E}">
        <p14:creationId xmlns:p14="http://schemas.microsoft.com/office/powerpoint/2010/main" val="3003470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2: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8" y="1347911"/>
            <a:ext cx="4652042" cy="1940876"/>
          </a:xfrm>
        </p:spPr>
        <p:txBody>
          <a:bodyPr>
            <a:normAutofit/>
          </a:bodyPr>
          <a:lstStyle/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DCNN</a:t>
            </a:r>
          </a:p>
          <a:p>
            <a:pPr algn="l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(DEEP CONVOLUTIONAL</a:t>
            </a:r>
            <a:b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NEURAL NETWORK)</a:t>
            </a:r>
            <a:endParaRPr lang="en-US" sz="28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47B160DF-41A7-447C-A621-2B7696D7C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430" y="67751"/>
            <a:ext cx="3902454" cy="6323641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1FE36D20-6386-4EB7-9C83-8E0121936AC1}"/>
              </a:ext>
            </a:extLst>
          </p:cNvPr>
          <p:cNvSpPr txBox="1">
            <a:spLocks/>
          </p:cNvSpPr>
          <p:nvPr/>
        </p:nvSpPr>
        <p:spPr>
          <a:xfrm>
            <a:off x="599228" y="3429000"/>
            <a:ext cx="7430076" cy="24754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SPACIAL DOWNSAMPLING DURING</a:t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ENCODING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HIGH FREQUENCY CONTEXT IS RECOVERY BY UPSAMPLING DONE IN DECODING PROCESS</a:t>
            </a:r>
          </a:p>
        </p:txBody>
      </p:sp>
    </p:spTree>
    <p:extLst>
      <p:ext uri="{BB962C8B-B14F-4D97-AF65-F5344CB8AC3E}">
        <p14:creationId xmlns:p14="http://schemas.microsoft.com/office/powerpoint/2010/main" val="4154497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2: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6777" y="3426823"/>
            <a:ext cx="6914606" cy="2518953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bg2"/>
                </a:solidFill>
                <a:latin typeface="Arial" panose="020B0604020202020204" pitchFamily="34" charset="0"/>
              </a:rPr>
              <a:t>CAUSES OF OVERFITTING:</a:t>
            </a:r>
          </a:p>
          <a:p>
            <a:pPr algn="l"/>
            <a:endParaRPr lang="en-US" sz="2800" b="1" i="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800" b="1" dirty="0">
                <a:solidFill>
                  <a:schemeClr val="bg2"/>
                </a:solidFill>
                <a:latin typeface="Arial" panose="020B0604020202020204" pitchFamily="34" charset="0"/>
              </a:rPr>
              <a:t>TOO SMALL TRAINING DATA SET</a:t>
            </a:r>
          </a:p>
          <a:p>
            <a:pPr marL="514350" indent="-514350" algn="l">
              <a:buAutoNum type="arabicPeriod"/>
            </a:pPr>
            <a:r>
              <a:rPr lang="en-US" sz="2800" b="1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TOO HIGH MODEL  CAPACITY</a:t>
            </a:r>
          </a:p>
        </p:txBody>
      </p:sp>
      <p:pic>
        <p:nvPicPr>
          <p:cNvPr id="2050" name="Picture 2" descr="Overfitting - Wikipedia">
            <a:extLst>
              <a:ext uri="{FF2B5EF4-FFF2-40B4-BE49-F238E27FC236}">
                <a16:creationId xmlns:a16="http://schemas.microsoft.com/office/drawing/2014/main" id="{366CDBD5-B693-4543-BCEE-9867EA66D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990" y="690189"/>
            <a:ext cx="2214732" cy="221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989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0" y="2825281"/>
            <a:ext cx="10993549" cy="755742"/>
          </a:xfrm>
        </p:spPr>
        <p:txBody>
          <a:bodyPr>
            <a:noAutofit/>
          </a:bodyPr>
          <a:lstStyle/>
          <a:p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G. GUILIN, "Integrating Machine-Learning-Based Operators in Visual Effects Toolsets," in </a:t>
            </a:r>
            <a:r>
              <a:rPr lang="en-US" sz="12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SMPTE Motion Imaging Journal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vol. 130, no. 5, pp. 26-34, June 2021,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doi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10.5594/JMI.2021.3072684.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E865E37-EF0A-406C-BB6B-31720185F650}"/>
              </a:ext>
            </a:extLst>
          </p:cNvPr>
          <p:cNvSpPr txBox="1">
            <a:spLocks/>
          </p:cNvSpPr>
          <p:nvPr/>
        </p:nvSpPr>
        <p:spPr>
          <a:xfrm>
            <a:off x="685694" y="1534238"/>
            <a:ext cx="8416505" cy="100039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/>
              <a:t>REFERENCES: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0425C15-DC4D-48EB-9C87-B8DF01B4E5D9}"/>
              </a:ext>
            </a:extLst>
          </p:cNvPr>
          <p:cNvSpPr txBox="1">
            <a:spLocks/>
          </p:cNvSpPr>
          <p:nvPr/>
        </p:nvSpPr>
        <p:spPr>
          <a:xfrm>
            <a:off x="599219" y="3238763"/>
            <a:ext cx="10993549" cy="75574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Kleiman,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Yanir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Simon Pabst, and Patrick Nagle. "Boosting VFX production with deep learning." </a:t>
            </a:r>
            <a:r>
              <a:rPr lang="en-US" sz="12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ACM SIGGRAPH 2019 Talks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2019. 1-2.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F8B9125-1517-43C5-992B-11115F1B7B0E}"/>
              </a:ext>
            </a:extLst>
          </p:cNvPr>
          <p:cNvSpPr txBox="1">
            <a:spLocks/>
          </p:cNvSpPr>
          <p:nvPr/>
        </p:nvSpPr>
        <p:spPr>
          <a:xfrm>
            <a:off x="599219" y="3634222"/>
            <a:ext cx="10993549" cy="75574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Korolov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Dmytro, et al. "Future of artificial intelligence and deep learning tools for VFX." </a:t>
            </a:r>
            <a:r>
              <a:rPr lang="en-US" sz="12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ACM SIGGRAPH 2018 Panels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2018. 1-2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4CE3BEE-28AF-4D62-BA80-9F3505447546}"/>
              </a:ext>
            </a:extLst>
          </p:cNvPr>
          <p:cNvSpPr txBox="1">
            <a:spLocks/>
          </p:cNvSpPr>
          <p:nvPr/>
        </p:nvSpPr>
        <p:spPr>
          <a:xfrm>
            <a:off x="599219" y="4044825"/>
            <a:ext cx="10993549" cy="75574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Dahlberg, Henrik, David Adler, and Jeremy Newlin. "Machine-learning denoising in feature film production." </a:t>
            </a:r>
            <a:r>
              <a:rPr lang="en-US" sz="12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ACM SIGGRAPH 2019 Talks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2019. 1-2</a:t>
            </a:r>
            <a:r>
              <a:rPr lang="en-US" sz="7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98A7FE3-3C20-4689-8904-18257FA5EDC0}"/>
              </a:ext>
            </a:extLst>
          </p:cNvPr>
          <p:cNvSpPr txBox="1">
            <a:spLocks/>
          </p:cNvSpPr>
          <p:nvPr/>
        </p:nvSpPr>
        <p:spPr>
          <a:xfrm>
            <a:off x="599218" y="4444042"/>
            <a:ext cx="10993549" cy="75574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Ricklefs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H.,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Puschendorf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S.,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Bhamidipati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S., Eriksson, B., &amp;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Pushparaja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A. (2017). From VFX project management to predictive forecasting. In </a:t>
            </a:r>
            <a:r>
              <a:rPr lang="en-US" sz="12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ACM SIGGRAPH 2017 Talks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(pp. 1-2).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AA06802-2AE6-4319-80B0-D3F0F906AD16}"/>
              </a:ext>
            </a:extLst>
          </p:cNvPr>
          <p:cNvSpPr txBox="1">
            <a:spLocks/>
          </p:cNvSpPr>
          <p:nvPr/>
        </p:nvSpPr>
        <p:spPr>
          <a:xfrm>
            <a:off x="599218" y="5032449"/>
            <a:ext cx="10993549" cy="75574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1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Bermudez, L., </a:t>
            </a:r>
            <a:r>
              <a:rPr lang="en-US" sz="11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Dabby</a:t>
            </a:r>
            <a:r>
              <a:rPr lang="en-US" sz="11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N., Lin, Y. A., </a:t>
            </a:r>
            <a:r>
              <a:rPr lang="en-US" sz="11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Hilmarsdottir</a:t>
            </a:r>
            <a:r>
              <a:rPr lang="en-US" sz="11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S., Sundararajan, N., &amp; Kar, S. (2021). A Learning-Based Approach to Parametric Rotoscoping of Multi-Shape Systems. In </a:t>
            </a:r>
            <a:r>
              <a:rPr lang="en-US" sz="11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Proceedings of the IEEE/CVF Winter Conference on Applications of Computer Vision</a:t>
            </a:r>
            <a:r>
              <a:rPr lang="en-US" sz="11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(pp. 776-785).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9B88205-F8F4-4837-9797-7FD6FDC106B9}"/>
              </a:ext>
            </a:extLst>
          </p:cNvPr>
          <p:cNvSpPr txBox="1">
            <a:spLocks/>
          </p:cNvSpPr>
          <p:nvPr/>
        </p:nvSpPr>
        <p:spPr>
          <a:xfrm>
            <a:off x="599217" y="5431666"/>
            <a:ext cx="10993549" cy="75574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</a:rPr>
              <a:t>GUILIN LIU, FITSUM A. REDA, KEVIN J SHIH</a:t>
            </a:r>
            <a:r>
              <a:rPr lang="en-US" sz="11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(2018). IMAGE IMPAINTING FOR IRREGULAR HOLES USING PARTIAL CONVOLUTIONS</a:t>
            </a:r>
          </a:p>
          <a:p>
            <a:r>
              <a:rPr lang="en-US" sz="11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 </a:t>
            </a:r>
            <a:r>
              <a:rPr lang="en-US" sz="11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CORNELL UNIVERSITY </a:t>
            </a:r>
            <a:r>
              <a:rPr lang="en-US" sz="11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(pp. 1-9)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32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1F4A5100-F825-49FC-B6FD-A4FE019A9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63" y="3379480"/>
            <a:ext cx="10623349" cy="26920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2: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1359674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SKY SEGMENTATION OPERATOR</a:t>
            </a:r>
            <a:endParaRPr lang="en-US" sz="28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9195A3F-A088-4A37-BBE2-8C9A661CEF7B}"/>
              </a:ext>
            </a:extLst>
          </p:cNvPr>
          <p:cNvSpPr txBox="1">
            <a:spLocks/>
          </p:cNvSpPr>
          <p:nvPr/>
        </p:nvSpPr>
        <p:spPr>
          <a:xfrm>
            <a:off x="580187" y="2127179"/>
            <a:ext cx="10865102" cy="9061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FEED A DATASET OF COMMON SKYS, THE MODEL DETECTS</a:t>
            </a:r>
          </a:p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WHAT IS SKY AND TRACES IT INTO A ROTOSCOPE (MICROSOFT COCO5 DATASET)</a:t>
            </a:r>
          </a:p>
          <a:p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11CE111-F73E-442F-AA64-8DEBEB5FC0D9}"/>
              </a:ext>
            </a:extLst>
          </p:cNvPr>
          <p:cNvSpPr txBox="1">
            <a:spLocks/>
          </p:cNvSpPr>
          <p:nvPr/>
        </p:nvSpPr>
        <p:spPr>
          <a:xfrm>
            <a:off x="6514011" y="5498326"/>
            <a:ext cx="5144638" cy="5731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40,000 images of skies, defined by matte</a:t>
            </a:r>
          </a:p>
          <a:p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42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 driving on a road&#10;&#10;Description automatically generated with low confidence">
            <a:extLst>
              <a:ext uri="{FF2B5EF4-FFF2-40B4-BE49-F238E27FC236}">
                <a16:creationId xmlns:a16="http://schemas.microsoft.com/office/drawing/2014/main" id="{E62DAF49-E432-4885-8666-ED6BC2671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1" y="3429000"/>
            <a:ext cx="10548127" cy="2457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2: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1359674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DEPTH OPERATOR</a:t>
            </a:r>
            <a:endParaRPr lang="en-US" sz="28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9195A3F-A088-4A37-BBE2-8C9A661CEF7B}"/>
              </a:ext>
            </a:extLst>
          </p:cNvPr>
          <p:cNvSpPr txBox="1">
            <a:spLocks/>
          </p:cNvSpPr>
          <p:nvPr/>
        </p:nvSpPr>
        <p:spPr>
          <a:xfrm>
            <a:off x="580187" y="2127179"/>
            <a:ext cx="10865102" cy="9061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FEED A DATASET PAIRS OF IMAGES WITH COURSE DEPTH</a:t>
            </a:r>
          </a:p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MAPS (MEGADEPTH DATASET)</a:t>
            </a:r>
          </a:p>
          <a:p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11CE111-F73E-442F-AA64-8DEBEB5FC0D9}"/>
              </a:ext>
            </a:extLst>
          </p:cNvPr>
          <p:cNvSpPr txBox="1">
            <a:spLocks/>
          </p:cNvSpPr>
          <p:nvPr/>
        </p:nvSpPr>
        <p:spPr>
          <a:xfrm>
            <a:off x="7857179" y="5334412"/>
            <a:ext cx="3596640" cy="57317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100,000 image PAIRS</a:t>
            </a:r>
          </a:p>
          <a:p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57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outdoor, person, people&#10;&#10;Description automatically generated">
            <a:extLst>
              <a:ext uri="{FF2B5EF4-FFF2-40B4-BE49-F238E27FC236}">
                <a16:creationId xmlns:a16="http://schemas.microsoft.com/office/drawing/2014/main" id="{10834446-F751-40BD-8877-7BEB26309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87" y="3227849"/>
            <a:ext cx="6809127" cy="30130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2: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1359674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DEPTH OPERATOR</a:t>
            </a:r>
            <a:endParaRPr lang="en-US" sz="28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9195A3F-A088-4A37-BBE2-8C9A661CEF7B}"/>
              </a:ext>
            </a:extLst>
          </p:cNvPr>
          <p:cNvSpPr txBox="1">
            <a:spLocks/>
          </p:cNvSpPr>
          <p:nvPr/>
        </p:nvSpPr>
        <p:spPr>
          <a:xfrm>
            <a:off x="580187" y="2127179"/>
            <a:ext cx="10865102" cy="9061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FEED A DATASET PAIRS OF IMAGES WITH COURSE DEPTH</a:t>
            </a:r>
          </a:p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MAPS (MEGADEPTH DATASET)</a:t>
            </a:r>
          </a:p>
          <a:p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11CE111-F73E-442F-AA64-8DEBEB5FC0D9}"/>
              </a:ext>
            </a:extLst>
          </p:cNvPr>
          <p:cNvSpPr txBox="1">
            <a:spLocks/>
          </p:cNvSpPr>
          <p:nvPr/>
        </p:nvSpPr>
        <p:spPr>
          <a:xfrm>
            <a:off x="7857179" y="5334412"/>
            <a:ext cx="3596640" cy="57317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100,000 image PAIRS</a:t>
            </a:r>
          </a:p>
          <a:p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81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2: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1359674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FACE MAP OPERATORS</a:t>
            </a:r>
            <a:endParaRPr lang="en-US" sz="28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9195A3F-A088-4A37-BBE2-8C9A661CEF7B}"/>
              </a:ext>
            </a:extLst>
          </p:cNvPr>
          <p:cNvSpPr txBox="1">
            <a:spLocks/>
          </p:cNvSpPr>
          <p:nvPr/>
        </p:nvSpPr>
        <p:spPr>
          <a:xfrm>
            <a:off x="580187" y="2127179"/>
            <a:ext cx="10865102" cy="9061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FEED A DATASET PAIRS OF CG CHARACTERS WITH RENDERED</a:t>
            </a:r>
          </a:p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DEPTH, NORMAL, AND UV UTILITY RENDERS (NO REAL HUMANS USED)</a:t>
            </a:r>
          </a:p>
          <a:p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779F3BF-B87A-4EC3-AECF-C7562627E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887" y="3225554"/>
            <a:ext cx="4434710" cy="29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29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2: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1359674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FACE MAP OPERATORS</a:t>
            </a:r>
            <a:endParaRPr lang="en-US" sz="28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9195A3F-A088-4A37-BBE2-8C9A661CEF7B}"/>
              </a:ext>
            </a:extLst>
          </p:cNvPr>
          <p:cNvSpPr txBox="1">
            <a:spLocks/>
          </p:cNvSpPr>
          <p:nvPr/>
        </p:nvSpPr>
        <p:spPr>
          <a:xfrm>
            <a:off x="580187" y="2127179"/>
            <a:ext cx="10865102" cy="9061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FEED A DATASET PAIRS OF CG CHARACTERS WITH RENDERED</a:t>
            </a:r>
          </a:p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DEPTH, NORMAL, AND UV UTILITY RENDERS (NO REAL HUMANS USED)</a:t>
            </a:r>
          </a:p>
          <a:p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 descr="A collage of people&#10;&#10;Description automatically generated with low confidence">
            <a:extLst>
              <a:ext uri="{FF2B5EF4-FFF2-40B4-BE49-F238E27FC236}">
                <a16:creationId xmlns:a16="http://schemas.microsoft.com/office/drawing/2014/main" id="{B16CB113-ED50-4303-B49B-975F12676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473" y="3235852"/>
            <a:ext cx="6166996" cy="302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31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2: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1359674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FACE MAP OPERATORS</a:t>
            </a:r>
            <a:endParaRPr lang="en-US" sz="28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9195A3F-A088-4A37-BBE2-8C9A661CEF7B}"/>
              </a:ext>
            </a:extLst>
          </p:cNvPr>
          <p:cNvSpPr txBox="1">
            <a:spLocks/>
          </p:cNvSpPr>
          <p:nvPr/>
        </p:nvSpPr>
        <p:spPr>
          <a:xfrm>
            <a:off x="580187" y="2127179"/>
            <a:ext cx="10865102" cy="9061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FEED A DATASET PAIRS OF CG CHARACTERS WITH RENDERED</a:t>
            </a:r>
          </a:p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DEPTH, NORMAL, AND UV UTILITY RENDERS (NO REAL HUMANS USED)</a:t>
            </a:r>
          </a:p>
          <a:p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95D4A7B-5942-44E7-B7DF-C99919416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1" y="3201283"/>
            <a:ext cx="6972186" cy="286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56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2: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1359674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FINAL RESULTS:</a:t>
            </a:r>
            <a:endParaRPr lang="en-US" sz="28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6B20F9FD-7719-4B36-A67D-7FF1627C9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355" y="1097433"/>
            <a:ext cx="7578861" cy="466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51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2: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1359674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FINAL RESULTS:</a:t>
            </a:r>
            <a:endParaRPr lang="en-US" sz="28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A picture containing people, old&#10;&#10;Description automatically generated">
            <a:extLst>
              <a:ext uri="{FF2B5EF4-FFF2-40B4-BE49-F238E27FC236}">
                <a16:creationId xmlns:a16="http://schemas.microsoft.com/office/drawing/2014/main" id="{E2BCF705-8477-4B2C-8026-CF8B9532A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000" y="1228477"/>
            <a:ext cx="7735513" cy="440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99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2: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1359674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FINAL RESULTS:</a:t>
            </a:r>
            <a:endParaRPr lang="en-US" sz="28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picture containing text, wall, indoor, monitor&#10;&#10;Description automatically generated">
            <a:extLst>
              <a:ext uri="{FF2B5EF4-FFF2-40B4-BE49-F238E27FC236}">
                <a16:creationId xmlns:a16="http://schemas.microsoft.com/office/drawing/2014/main" id="{167F99F0-8CF1-4E80-A7DB-E5EEE719A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208" y="1222589"/>
            <a:ext cx="7827305" cy="4208228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95D7CA86-1EC6-4098-9A5F-B5D162BF6571}"/>
              </a:ext>
            </a:extLst>
          </p:cNvPr>
          <p:cNvSpPr txBox="1">
            <a:spLocks/>
          </p:cNvSpPr>
          <p:nvPr/>
        </p:nvSpPr>
        <p:spPr>
          <a:xfrm>
            <a:off x="599227" y="4957464"/>
            <a:ext cx="4740750" cy="15923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RESULT: ALTHOUGH PICKS UP MEDIUM FREQUENCY DATA, REMAINS TOO COURSE FOR ACCURATE HIGH FREQUENCY DATA.</a:t>
            </a:r>
          </a:p>
          <a:p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9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2: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1359674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FINAL CONCLUSIONS:</a:t>
            </a:r>
            <a:endParaRPr lang="en-US" sz="28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5D7CA86-1EC6-4098-9A5F-B5D162BF6571}"/>
              </a:ext>
            </a:extLst>
          </p:cNvPr>
          <p:cNvSpPr txBox="1">
            <a:spLocks/>
          </p:cNvSpPr>
          <p:nvPr/>
        </p:nvSpPr>
        <p:spPr>
          <a:xfrm>
            <a:off x="515965" y="3126378"/>
            <a:ext cx="10927098" cy="31394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2"/>
                </a:solidFill>
              </a:rPr>
              <a:t>LIMITATIONS:</a:t>
            </a:r>
          </a:p>
          <a:p>
            <a:endParaRPr lang="en-US" sz="2400" dirty="0">
              <a:solidFill>
                <a:schemeClr val="bg2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bg2"/>
                </a:solidFill>
              </a:rPr>
              <a:t>RELY HEAVILY ON LARGE DATA SETS (PUBLICALLY AVAILABLE?)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bg2"/>
                </a:solidFill>
              </a:rPr>
              <a:t>VALIDATION IS DIFFICULT IN THE PROCESSING (NOISY GROUND TRUTHS)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bg2"/>
                </a:solidFill>
              </a:rPr>
              <a:t>SOMETIMES COMPLETELY FAILS WITH INPUT OF “USER CONTROLS”</a:t>
            </a:r>
          </a:p>
          <a:p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5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694" y="1534238"/>
            <a:ext cx="8416505" cy="1000392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THESIS: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1817" y="3575303"/>
            <a:ext cx="10363200" cy="259907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QUALITY LEVEL OF DEEP LEARNING TOOLSETS ARE STEADILY APPROACHING  A LEVEL OF PRECISION, RELIABILITY, And WORKFLOW SPEED that, IN THE FUTURE, CAN BE IMPLEMENTED AT A FULL AUTOMATED CAPACITY; HOWEVER, CURRENT LIMITATIONS ON AVAILABLE DATASETS, GPU COMPUTING,  and error results still show the need for human intervention in A.I. Workflows.</a:t>
            </a:r>
          </a:p>
        </p:txBody>
      </p:sp>
    </p:spTree>
    <p:extLst>
      <p:ext uri="{BB962C8B-B14F-4D97-AF65-F5344CB8AC3E}">
        <p14:creationId xmlns:p14="http://schemas.microsoft.com/office/powerpoint/2010/main" val="1521694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3: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1359674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BOOSTING VFX PRODUCTION WITH DEEP LEARNING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9195A3F-A088-4A37-BBE2-8C9A661CEF7B}"/>
              </a:ext>
            </a:extLst>
          </p:cNvPr>
          <p:cNvSpPr txBox="1">
            <a:spLocks/>
          </p:cNvSpPr>
          <p:nvPr/>
        </p:nvSpPr>
        <p:spPr>
          <a:xfrm>
            <a:off x="580187" y="2127179"/>
            <a:ext cx="10865102" cy="9061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Creating PRODUCTION QUALITY UTILITY PASSES WITH</a:t>
            </a:r>
          </a:p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DEEP CONVOLUTION NEURAL NETWORKS (MACHINE LEARNING)</a:t>
            </a:r>
          </a:p>
          <a:p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599227" y="3635041"/>
            <a:ext cx="7830670" cy="16423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DOUBLE NEGATIVE (DNEG) TEAM</a:t>
            </a:r>
          </a:p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YANIR KLEIMAN, SIMON PABST, PATRICK NAGLE</a:t>
            </a:r>
          </a:p>
        </p:txBody>
      </p:sp>
    </p:spTree>
    <p:extLst>
      <p:ext uri="{BB962C8B-B14F-4D97-AF65-F5344CB8AC3E}">
        <p14:creationId xmlns:p14="http://schemas.microsoft.com/office/powerpoint/2010/main" val="1434631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3: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1359674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BOOSTING VFX PRODUCTION WITH DEEP LEARNING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9195A3F-A088-4A37-BBE2-8C9A661CEF7B}"/>
              </a:ext>
            </a:extLst>
          </p:cNvPr>
          <p:cNvSpPr txBox="1">
            <a:spLocks/>
          </p:cNvSpPr>
          <p:nvPr/>
        </p:nvSpPr>
        <p:spPr>
          <a:xfrm>
            <a:off x="580187" y="2412274"/>
            <a:ext cx="10865102" cy="621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VFX SOURCE MATERIAL RECEIVED FROM CLIENTS</a:t>
            </a:r>
          </a:p>
          <a:p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103782"/>
            <a:ext cx="10652247" cy="25306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PROBLEMS: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CLIENTS SEND OVER COMPRESSED FOOTAGE (HIGH QUALITY MPEG OR JPEG COMPRESSION)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LOCATING COLOR CHARTS FAST (SOMEWHERE IN FOOTAGE)</a:t>
            </a:r>
          </a:p>
        </p:txBody>
      </p:sp>
      <p:pic>
        <p:nvPicPr>
          <p:cNvPr id="3074" name="Picture 2" descr="Creating A Western Look Using Color Space Transform &amp;amp; Emulation LUT">
            <a:extLst>
              <a:ext uri="{FF2B5EF4-FFF2-40B4-BE49-F238E27FC236}">
                <a16:creationId xmlns:a16="http://schemas.microsoft.com/office/drawing/2014/main" id="{DFA7DE8D-4243-4C41-9FAF-5B808C7BD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222" y="4966842"/>
            <a:ext cx="3178629" cy="178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om compression artifact to filter on Vimeo">
            <a:extLst>
              <a:ext uri="{FF2B5EF4-FFF2-40B4-BE49-F238E27FC236}">
                <a16:creationId xmlns:a16="http://schemas.microsoft.com/office/drawing/2014/main" id="{87E29729-A0FF-4ADD-9A54-81B42C09E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26" y="4962502"/>
            <a:ext cx="3050756" cy="171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55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3: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1359674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BOOSTING VFX PRODUCTION WITH DEEP LEARNING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9195A3F-A088-4A37-BBE2-8C9A661CEF7B}"/>
              </a:ext>
            </a:extLst>
          </p:cNvPr>
          <p:cNvSpPr txBox="1">
            <a:spLocks/>
          </p:cNvSpPr>
          <p:nvPr/>
        </p:nvSpPr>
        <p:spPr>
          <a:xfrm>
            <a:off x="580187" y="2127179"/>
            <a:ext cx="10865102" cy="621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DEALING WITH COMPRESSED FOOTAGE GIVEN OVER BY CLIENT</a:t>
            </a:r>
          </a:p>
          <a:p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103782"/>
            <a:ext cx="10652247" cy="25306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SOLUTIONS NEEDED: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REDUCE NOISE IN FOOTAGE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RECONSTRUCT DATA IN IMAGES LOST IN COMPRESSION</a:t>
            </a:r>
          </a:p>
        </p:txBody>
      </p:sp>
      <p:pic>
        <p:nvPicPr>
          <p:cNvPr id="3076" name="Picture 4" descr="From compression artifact to filter on Vimeo">
            <a:extLst>
              <a:ext uri="{FF2B5EF4-FFF2-40B4-BE49-F238E27FC236}">
                <a16:creationId xmlns:a16="http://schemas.microsoft.com/office/drawing/2014/main" id="{87E29729-A0FF-4ADD-9A54-81B42C09E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821" y="4775113"/>
            <a:ext cx="3050756" cy="171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206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3: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1359674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BOOSTING VFX PRODUCTION WITH DEEP LEARNING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9195A3F-A088-4A37-BBE2-8C9A661CEF7B}"/>
              </a:ext>
            </a:extLst>
          </p:cNvPr>
          <p:cNvSpPr txBox="1">
            <a:spLocks/>
          </p:cNvSpPr>
          <p:nvPr/>
        </p:nvSpPr>
        <p:spPr>
          <a:xfrm>
            <a:off x="580187" y="2127179"/>
            <a:ext cx="10865102" cy="621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DEALING WITH COMPRESSED FOOTAGE GIVEN OVER BY CLIENT</a:t>
            </a:r>
          </a:p>
          <a:p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103782"/>
            <a:ext cx="10652247" cy="25306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OLD SOLUTIONS: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MOVING HIGH FREQUENCY NOISE IN IMAGE-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PROBLEM-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 YOU CANNOT REPRODUCE LOST Elements: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  SHARP DETAILS, REPEATED STRUCTURES</a:t>
            </a:r>
          </a:p>
          <a:p>
            <a:pPr marL="457200" indent="-457200">
              <a:buAutoNum type="arabicPeriod"/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076" name="Picture 4" descr="From compression artifact to filter on Vimeo">
            <a:extLst>
              <a:ext uri="{FF2B5EF4-FFF2-40B4-BE49-F238E27FC236}">
                <a16:creationId xmlns:a16="http://schemas.microsoft.com/office/drawing/2014/main" id="{87E29729-A0FF-4ADD-9A54-81B42C09E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202" y="4639029"/>
            <a:ext cx="3050756" cy="171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747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3: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1359674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BOOSTING VFX PRODUCTION WITH DEEP LEARNING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9195A3F-A088-4A37-BBE2-8C9A661CEF7B}"/>
              </a:ext>
            </a:extLst>
          </p:cNvPr>
          <p:cNvSpPr txBox="1">
            <a:spLocks/>
          </p:cNvSpPr>
          <p:nvPr/>
        </p:nvSpPr>
        <p:spPr>
          <a:xfrm>
            <a:off x="580187" y="2127179"/>
            <a:ext cx="10865102" cy="621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4K COMPRESSED FILE WORKFLOW</a:t>
            </a:r>
          </a:p>
          <a:p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361509"/>
            <a:ext cx="10716471" cy="290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24 X 24 PIXEL PATCH SEARCHES FOR SIMILAR PATTERN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NOW YOU HAVE DATASET PAIRS FOR LEARNING:</a:t>
            </a:r>
          </a:p>
          <a:p>
            <a:pPr marL="457200" indent="-457200"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ORIGINAL 24 X 24 PATCH</a:t>
            </a:r>
          </a:p>
          <a:p>
            <a:pPr marL="457200" indent="-457200"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FOUND SIMILAR 24 X 24 PATCH IN SAME IMAGE</a:t>
            </a:r>
          </a:p>
          <a:p>
            <a:pPr marL="457200" indent="-457200">
              <a:buAutoNum type="arabicPeriod"/>
            </a:pP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544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E60FF55-19F7-48B4-8906-873B129B6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729" y="0"/>
            <a:ext cx="8326897" cy="654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35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ky, nature, outdoor&#10;&#10;Description automatically generated">
            <a:extLst>
              <a:ext uri="{FF2B5EF4-FFF2-40B4-BE49-F238E27FC236}">
                <a16:creationId xmlns:a16="http://schemas.microsoft.com/office/drawing/2014/main" id="{32B3FE68-F6FB-49BE-A0E2-4E3EB984A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22" y="738770"/>
            <a:ext cx="10707156" cy="398996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74368192-E2B9-496F-9881-CD4E153D6713}"/>
              </a:ext>
            </a:extLst>
          </p:cNvPr>
          <p:cNvSpPr txBox="1">
            <a:spLocks/>
          </p:cNvSpPr>
          <p:nvPr/>
        </p:nvSpPr>
        <p:spPr>
          <a:xfrm>
            <a:off x="1195576" y="4921631"/>
            <a:ext cx="10847662" cy="1642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NOISE AND COMPRESSION (RINGING/BLOCKINESS) REDUCED DETAILS PRESERVED</a:t>
            </a:r>
          </a:p>
          <a:p>
            <a:pPr marL="457200" indent="-457200">
              <a:buAutoNum type="arabicPeriod"/>
            </a:pP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417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3: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1359674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BOOSTING VFX PRODUCTION WITH DEEP LEARNING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9195A3F-A088-4A37-BBE2-8C9A661CEF7B}"/>
              </a:ext>
            </a:extLst>
          </p:cNvPr>
          <p:cNvSpPr txBox="1">
            <a:spLocks/>
          </p:cNvSpPr>
          <p:nvPr/>
        </p:nvSpPr>
        <p:spPr>
          <a:xfrm>
            <a:off x="644411" y="2127178"/>
            <a:ext cx="10865102" cy="621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WHERE’S WALDO: FINDING THAT SLATE IN THE FOOTAGE</a:t>
            </a:r>
          </a:p>
          <a:p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361509"/>
            <a:ext cx="10716471" cy="290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TELL THE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COMPUTEr</a:t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TO </a:t>
            </a:r>
            <a:r>
              <a:rPr lang="en-US" sz="3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“GO FETCH!”</a:t>
            </a:r>
          </a:p>
          <a:p>
            <a:pPr marL="457200" indent="-457200">
              <a:buAutoNum type="arabicPeriod"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098" name="Picture 2" descr="Seth Rogen &amp;amp; Evan Goldberg Spearheading &amp;#39;Where&amp;#39;s Waldo&amp;#39; – Deadline">
            <a:extLst>
              <a:ext uri="{FF2B5EF4-FFF2-40B4-BE49-F238E27FC236}">
                <a16:creationId xmlns:a16="http://schemas.microsoft.com/office/drawing/2014/main" id="{D2589005-CB2B-4DB9-8492-B69EFB623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85" y="3227141"/>
            <a:ext cx="4524102" cy="303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4.7 Visual Effects: MacBeth meets Keylight — Drew Gillie">
            <a:extLst>
              <a:ext uri="{FF2B5EF4-FFF2-40B4-BE49-F238E27FC236}">
                <a16:creationId xmlns:a16="http://schemas.microsoft.com/office/drawing/2014/main" id="{A8CBA633-FE9A-480D-A1DE-8367650A1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485" y="3361509"/>
            <a:ext cx="1435925" cy="10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618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21424936-5B55-4E34-80B8-D9F21083B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49" y="3104729"/>
            <a:ext cx="4320579" cy="31611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3: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1359674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BOOSTING VFX PRODUCTION WITH DEEP LEARNING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9195A3F-A088-4A37-BBE2-8C9A661CEF7B}"/>
              </a:ext>
            </a:extLst>
          </p:cNvPr>
          <p:cNvSpPr txBox="1">
            <a:spLocks/>
          </p:cNvSpPr>
          <p:nvPr/>
        </p:nvSpPr>
        <p:spPr>
          <a:xfrm>
            <a:off x="599227" y="1910189"/>
            <a:ext cx="10865102" cy="1301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CONVOLUTION NEURAL NETWORK:</a:t>
            </a:r>
          </a:p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FINDING WALDO (0 </a:t>
            </a:r>
            <a:r>
              <a:rPr lang="en-US" sz="2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oR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1 RESULT)</a:t>
            </a:r>
          </a:p>
          <a:p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361509"/>
            <a:ext cx="10716471" cy="290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Learns from 10,000 image library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Of color chart examples 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(Different perspectives,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Fisheye lens,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etc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4100" name="Picture 4" descr="4.7 Visual Effects: MacBeth meets Keylight — Drew Gillie">
            <a:extLst>
              <a:ext uri="{FF2B5EF4-FFF2-40B4-BE49-F238E27FC236}">
                <a16:creationId xmlns:a16="http://schemas.microsoft.com/office/drawing/2014/main" id="{A8CBA633-FE9A-480D-A1DE-8367650A1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0949" flipV="1">
            <a:off x="10138411" y="5348143"/>
            <a:ext cx="1078852" cy="75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2724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3: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1359674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BOOSTING VFX PRODUCTION WITH DEEP LEARNING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9195A3F-A088-4A37-BBE2-8C9A661CEF7B}"/>
              </a:ext>
            </a:extLst>
          </p:cNvPr>
          <p:cNvSpPr txBox="1">
            <a:spLocks/>
          </p:cNvSpPr>
          <p:nvPr/>
        </p:nvSpPr>
        <p:spPr>
          <a:xfrm>
            <a:off x="599227" y="1910189"/>
            <a:ext cx="10865102" cy="1301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CONVOLUTION NEURAL NETWORK:</a:t>
            </a:r>
          </a:p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800" baseline="30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st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STAGE IS FINDING WALDO (0 </a:t>
            </a:r>
            <a:r>
              <a:rPr lang="en-US" sz="2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oR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1 RESULT)</a:t>
            </a:r>
          </a:p>
          <a:p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361509"/>
            <a:ext cx="10716471" cy="290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HIGH ACCURACY RATE OF 99%</a:t>
            </a:r>
          </a:p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ON VALIDATION SET. </a:t>
            </a:r>
          </a:p>
        </p:txBody>
      </p:sp>
      <p:pic>
        <p:nvPicPr>
          <p:cNvPr id="4100" name="Picture 4" descr="4.7 Visual Effects: MacBeth meets Keylight — Drew Gillie">
            <a:extLst>
              <a:ext uri="{FF2B5EF4-FFF2-40B4-BE49-F238E27FC236}">
                <a16:creationId xmlns:a16="http://schemas.microsoft.com/office/drawing/2014/main" id="{A8CBA633-FE9A-480D-A1DE-8367650A1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0949" flipV="1">
            <a:off x="10138411" y="5348143"/>
            <a:ext cx="1078852" cy="75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70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521" y="1246855"/>
            <a:ext cx="10948957" cy="1000392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OPERATORS  VS A.I. OPERATORS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3429000"/>
            <a:ext cx="10363200" cy="259907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OPERATORS HAVE AN INPUT, USE ALGORITHM, CREATE OUTPUT IMAGE</a:t>
            </a:r>
          </a:p>
          <a:p>
            <a:r>
              <a:rPr lang="en-US" sz="2400" dirty="0">
                <a:solidFill>
                  <a:schemeClr val="bg1"/>
                </a:solidFill>
              </a:rPr>
              <a:t>(USER PARAMETERS TWEAK RESULTS)</a:t>
            </a:r>
          </a:p>
          <a:p>
            <a:r>
              <a:rPr lang="en-US" sz="2400" dirty="0">
                <a:solidFill>
                  <a:schemeClr val="bg1"/>
                </a:solidFill>
              </a:rPr>
              <a:t>A.I. OPERATORS GO THROUGH EXTRA STEP OF TRAINING/MODEL BUILD</a:t>
            </a:r>
          </a:p>
          <a:p>
            <a:r>
              <a:rPr lang="en-US" sz="2400" dirty="0">
                <a:solidFill>
                  <a:schemeClr val="bg1"/>
                </a:solidFill>
              </a:rPr>
              <a:t>TWEAKING MODEL, CREATE OUTPUT IMAGE.</a:t>
            </a:r>
          </a:p>
          <a:p>
            <a:r>
              <a:rPr lang="en-US" sz="2400" dirty="0">
                <a:solidFill>
                  <a:schemeClr val="bg1"/>
                </a:solidFill>
              </a:rPr>
              <a:t>(USER PARAMETERS, IF PROVIDED, TWEAK RESULTS)</a:t>
            </a:r>
          </a:p>
        </p:txBody>
      </p:sp>
    </p:spTree>
    <p:extLst>
      <p:ext uri="{BB962C8B-B14F-4D97-AF65-F5344CB8AC3E}">
        <p14:creationId xmlns:p14="http://schemas.microsoft.com/office/powerpoint/2010/main" val="17431868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3: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1359674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BOOSTING VFX PRODUCTION WITH DEEP LEARNING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9195A3F-A088-4A37-BBE2-8C9A661CEF7B}"/>
              </a:ext>
            </a:extLst>
          </p:cNvPr>
          <p:cNvSpPr txBox="1">
            <a:spLocks/>
          </p:cNvSpPr>
          <p:nvPr/>
        </p:nvSpPr>
        <p:spPr>
          <a:xfrm>
            <a:off x="644411" y="2127178"/>
            <a:ext cx="10865102" cy="621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DEEP LEARNING: NATURAL FIT FOR VFX PRODUCTION: DATA!!!</a:t>
            </a:r>
          </a:p>
          <a:p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361509"/>
            <a:ext cx="10716471" cy="290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HIGH DEFINITION HDR IMAGES</a:t>
            </a: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BEFORE AND AFTER SHOTS</a:t>
            </a: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HIGH QUALITY RENDERS</a:t>
            </a: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PHOTOGRAMMETRY DATA</a:t>
            </a:r>
            <a:endParaRPr lang="en-US" sz="3600" b="1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1241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4: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1359674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Machine learning (DENOISING) IN FEATURE FILM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9195A3F-A088-4A37-BBE2-8C9A661CEF7B}"/>
              </a:ext>
            </a:extLst>
          </p:cNvPr>
          <p:cNvSpPr txBox="1">
            <a:spLocks/>
          </p:cNvSpPr>
          <p:nvPr/>
        </p:nvSpPr>
        <p:spPr>
          <a:xfrm>
            <a:off x="644411" y="2127178"/>
            <a:ext cx="10865102" cy="621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PIXAr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/ILM/WALT DISNEY (HENRIK DAHLBERG, DAVID ADLER, JEREMY NEWLIN)</a:t>
            </a:r>
          </a:p>
          <a:p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361509"/>
            <a:ext cx="10716471" cy="290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502502C-C7CE-4808-A02D-644F13DB0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795" y="2972784"/>
            <a:ext cx="9944627" cy="338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37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4: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1359674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Machine learning (DENOISING) IN FEATURE FILM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9195A3F-A088-4A37-BBE2-8C9A661CEF7B}"/>
              </a:ext>
            </a:extLst>
          </p:cNvPr>
          <p:cNvSpPr txBox="1">
            <a:spLocks/>
          </p:cNvSpPr>
          <p:nvPr/>
        </p:nvSpPr>
        <p:spPr>
          <a:xfrm>
            <a:off x="599227" y="1935377"/>
            <a:ext cx="6940755" cy="11375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PATH-TRACED MONTE CARLO RENDERING-</a:t>
            </a:r>
          </a:p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NOISE CAUSED FROM RANDOM SAMPLING OF LIGHT PATHS</a:t>
            </a:r>
          </a:p>
          <a:p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361509"/>
            <a:ext cx="10716471" cy="290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502502C-C7CE-4808-A02D-644F13DB0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795" y="2972784"/>
            <a:ext cx="9944627" cy="338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945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4: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1359674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Machine learning (DENOISING) IN FEATURE FILM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9195A3F-A088-4A37-BBE2-8C9A661CEF7B}"/>
              </a:ext>
            </a:extLst>
          </p:cNvPr>
          <p:cNvSpPr txBox="1">
            <a:spLocks/>
          </p:cNvSpPr>
          <p:nvPr/>
        </p:nvSpPr>
        <p:spPr>
          <a:xfrm>
            <a:off x="599227" y="1935377"/>
            <a:ext cx="10993546" cy="10374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MACHINE LEARNING PROCESS TO</a:t>
            </a:r>
          </a:p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CLEAN UP THE RENDERS</a:t>
            </a:r>
          </a:p>
          <a:p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361509"/>
            <a:ext cx="10716471" cy="290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324D77F-AD9D-480E-9026-0722179E0E74}"/>
              </a:ext>
            </a:extLst>
          </p:cNvPr>
          <p:cNvSpPr txBox="1">
            <a:spLocks/>
          </p:cNvSpPr>
          <p:nvPr/>
        </p:nvSpPr>
        <p:spPr>
          <a:xfrm>
            <a:off x="793042" y="3369025"/>
            <a:ext cx="10993546" cy="689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STAGE 1: DENOISE THE PLATE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067A352-FF63-4063-ADF3-6371D8886FD5}"/>
              </a:ext>
            </a:extLst>
          </p:cNvPr>
          <p:cNvSpPr txBox="1">
            <a:spLocks/>
          </p:cNvSpPr>
          <p:nvPr/>
        </p:nvSpPr>
        <p:spPr>
          <a:xfrm>
            <a:off x="793042" y="4124498"/>
            <a:ext cx="10605916" cy="21413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DENOISE </a:t>
            </a:r>
            <a:r>
              <a:rPr lang="en-US" sz="2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INDIVIDuAL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PASSES (COLOR,DIFFUSE,SPECULAR, ALPHA)</a:t>
            </a:r>
          </a:p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1. </a:t>
            </a:r>
            <a:r>
              <a:rPr lang="en-US" sz="2800" dirty="0">
                <a:solidFill>
                  <a:schemeClr val="bg1"/>
                </a:solidFill>
              </a:rPr>
              <a:t>TEMPORAL DENOISE: 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(DIFFERENT FRAMES COMPARED)</a:t>
            </a:r>
          </a:p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2. </a:t>
            </a:r>
            <a:r>
              <a:rPr lang="en-US" sz="2800" dirty="0" err="1">
                <a:solidFill>
                  <a:schemeClr val="bg1"/>
                </a:solidFill>
              </a:rPr>
              <a:t>SpaCIAL</a:t>
            </a:r>
            <a:r>
              <a:rPr lang="en-US" sz="2800" dirty="0">
                <a:solidFill>
                  <a:schemeClr val="bg1"/>
                </a:solidFill>
              </a:rPr>
              <a:t> DENOISE: 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USING VECTORS TO WARP FOOTAGE INTO COMPARISON PATCH AREA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274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4: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1359674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Machine learning (DENOISING) IN FEATURE FILM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9195A3F-A088-4A37-BBE2-8C9A661CEF7B}"/>
              </a:ext>
            </a:extLst>
          </p:cNvPr>
          <p:cNvSpPr txBox="1">
            <a:spLocks/>
          </p:cNvSpPr>
          <p:nvPr/>
        </p:nvSpPr>
        <p:spPr>
          <a:xfrm>
            <a:off x="599227" y="1935377"/>
            <a:ext cx="10993546" cy="10374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MACHINE LEARNING PROCESS TO</a:t>
            </a:r>
          </a:p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CLEAN UP THE RENDERS</a:t>
            </a:r>
          </a:p>
          <a:p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361509"/>
            <a:ext cx="10716471" cy="290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324D77F-AD9D-480E-9026-0722179E0E74}"/>
              </a:ext>
            </a:extLst>
          </p:cNvPr>
          <p:cNvSpPr txBox="1">
            <a:spLocks/>
          </p:cNvSpPr>
          <p:nvPr/>
        </p:nvSpPr>
        <p:spPr>
          <a:xfrm>
            <a:off x="793042" y="3369025"/>
            <a:ext cx="10993546" cy="689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STAGE 2: TIME TO LEARN FOR CREATED DATASET PAIRS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067A352-FF63-4063-ADF3-6371D8886FD5}"/>
              </a:ext>
            </a:extLst>
          </p:cNvPr>
          <p:cNvSpPr txBox="1">
            <a:spLocks/>
          </p:cNvSpPr>
          <p:nvPr/>
        </p:nvSpPr>
        <p:spPr>
          <a:xfrm>
            <a:off x="793042" y="4124498"/>
            <a:ext cx="10605916" cy="21413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COMPARING TWO </a:t>
            </a:r>
            <a:r>
              <a:rPr lang="en-US" sz="2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THINgS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ORIGINAL NOISY INPUT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DENOISED GROUND TRUTH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697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4: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1359674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Machine learning (DENOISING) IN FEATURE FILM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361509"/>
            <a:ext cx="10716471" cy="290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 descr="A picture containing text, mammal&#10;&#10;Description automatically generated">
            <a:extLst>
              <a:ext uri="{FF2B5EF4-FFF2-40B4-BE49-F238E27FC236}">
                <a16:creationId xmlns:a16="http://schemas.microsoft.com/office/drawing/2014/main" id="{81BB6F30-474B-467D-88B6-AD75FB030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85" y="2127179"/>
            <a:ext cx="5943568" cy="39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786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4: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1359674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Machine learning (DENOISING) IN FEATURE FILM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361509"/>
            <a:ext cx="10716471" cy="290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72ED8DB-9DB5-485F-84E4-459DB41A05BC}"/>
              </a:ext>
            </a:extLst>
          </p:cNvPr>
          <p:cNvSpPr txBox="1">
            <a:spLocks/>
          </p:cNvSpPr>
          <p:nvPr/>
        </p:nvSpPr>
        <p:spPr>
          <a:xfrm>
            <a:off x="3108960" y="2247838"/>
            <a:ext cx="6215230" cy="6923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POSITIVE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AND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NEGATIVES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A1CDD91-3BF6-4B6B-87D8-B95A793BDC3A}"/>
              </a:ext>
            </a:extLst>
          </p:cNvPr>
          <p:cNvSpPr txBox="1">
            <a:spLocks/>
          </p:cNvSpPr>
          <p:nvPr/>
        </p:nvSpPr>
        <p:spPr>
          <a:xfrm>
            <a:off x="793042" y="3257265"/>
            <a:ext cx="10799731" cy="2790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+ FEWER ARTIFACTS THEN OLD TECHNIQUES</a:t>
            </a:r>
          </a:p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+ SAVES COMPUTING TIME (2 to 4 times faster)</a:t>
            </a:r>
          </a:p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+ REDUCING “FIREFLY” removal by compositors</a:t>
            </a:r>
          </a:p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-  OVERSMOOTING OCCURS IN HIGH FREQUENCY </a:t>
            </a:r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DAta</a:t>
            </a:r>
            <a:endParaRPr lang="en-US" sz="2800" b="1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CE3A262-C9B1-4023-8D16-09547B768486}"/>
              </a:ext>
            </a:extLst>
          </p:cNvPr>
          <p:cNvSpPr txBox="1">
            <a:spLocks/>
          </p:cNvSpPr>
          <p:nvPr/>
        </p:nvSpPr>
        <p:spPr>
          <a:xfrm>
            <a:off x="4214949" y="5569898"/>
            <a:ext cx="6977230" cy="6959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AVOIDED HOWEVER BY HIGH RESOLUTION RENDERS AND PARAMETER ADJUSTMENT OF DENOISE INTENSITY PER SHOT</a:t>
            </a:r>
          </a:p>
        </p:txBody>
      </p:sp>
    </p:spTree>
    <p:extLst>
      <p:ext uri="{BB962C8B-B14F-4D97-AF65-F5344CB8AC3E}">
        <p14:creationId xmlns:p14="http://schemas.microsoft.com/office/powerpoint/2010/main" val="14205744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5: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8701" y="1169683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A.I. FOR PROJECT MANAGEMENT</a:t>
            </a:r>
            <a:endParaRPr lang="en-US" sz="28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361509"/>
            <a:ext cx="10716471" cy="290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72ED8DB-9DB5-485F-84E4-459DB41A05BC}"/>
              </a:ext>
            </a:extLst>
          </p:cNvPr>
          <p:cNvSpPr txBox="1">
            <a:spLocks/>
          </p:cNvSpPr>
          <p:nvPr/>
        </p:nvSpPr>
        <p:spPr>
          <a:xfrm>
            <a:off x="2678701" y="1855954"/>
            <a:ext cx="6215230" cy="6923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MPC (MOVING PICTURES COMPANY)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1E2C283-C854-4B45-85AF-1AD39B00BD4F}"/>
              </a:ext>
            </a:extLst>
          </p:cNvPr>
          <p:cNvSpPr txBox="1">
            <a:spLocks/>
          </p:cNvSpPr>
          <p:nvPr/>
        </p:nvSpPr>
        <p:spPr>
          <a:xfrm>
            <a:off x="2355667" y="2407668"/>
            <a:ext cx="7157632" cy="4989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HANNES RICKLEFS, STEFAN PUSCHENDORF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0440B87D-260C-4442-9BD8-22A55300B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697" y="3609182"/>
            <a:ext cx="3731078" cy="224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A2D450D3-E54F-47A6-86F3-A78E35B8E68F}"/>
              </a:ext>
            </a:extLst>
          </p:cNvPr>
          <p:cNvSpPr txBox="1">
            <a:spLocks/>
          </p:cNvSpPr>
          <p:nvPr/>
        </p:nvSpPr>
        <p:spPr>
          <a:xfrm>
            <a:off x="1170145" y="3794378"/>
            <a:ext cx="7157632" cy="19118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A.I. LEADING THE WAY FOR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PREDICTIVE FORECASTING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IN VFX Production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EB3FD6F-7B54-47C6-83F6-6498703089B4}"/>
              </a:ext>
            </a:extLst>
          </p:cNvPr>
          <p:cNvSpPr txBox="1">
            <a:spLocks/>
          </p:cNvSpPr>
          <p:nvPr/>
        </p:nvSpPr>
        <p:spPr>
          <a:xfrm>
            <a:off x="8402442" y="3561152"/>
            <a:ext cx="3731078" cy="7557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“FOLLOW ME”</a:t>
            </a:r>
          </a:p>
        </p:txBody>
      </p:sp>
    </p:spTree>
    <p:extLst>
      <p:ext uri="{BB962C8B-B14F-4D97-AF65-F5344CB8AC3E}">
        <p14:creationId xmlns:p14="http://schemas.microsoft.com/office/powerpoint/2010/main" val="21886027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5: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8701" y="1169683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A.I. FOR PROJECT MANAGEMENT</a:t>
            </a:r>
            <a:endParaRPr lang="en-US" sz="28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361509"/>
            <a:ext cx="10716471" cy="290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72ED8DB-9DB5-485F-84E4-459DB41A05BC}"/>
              </a:ext>
            </a:extLst>
          </p:cNvPr>
          <p:cNvSpPr txBox="1">
            <a:spLocks/>
          </p:cNvSpPr>
          <p:nvPr/>
        </p:nvSpPr>
        <p:spPr>
          <a:xfrm>
            <a:off x="2678701" y="1855954"/>
            <a:ext cx="6215230" cy="6923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MPC (MOVING PICTURES COMPANY)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1E2C283-C854-4B45-85AF-1AD39B00BD4F}"/>
              </a:ext>
            </a:extLst>
          </p:cNvPr>
          <p:cNvSpPr txBox="1">
            <a:spLocks/>
          </p:cNvSpPr>
          <p:nvPr/>
        </p:nvSpPr>
        <p:spPr>
          <a:xfrm>
            <a:off x="2355667" y="2407668"/>
            <a:ext cx="7157632" cy="4989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HANNES RICKLEFS, STEFAN PUSCHENDORF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0440B87D-260C-4442-9BD8-22A55300B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697" y="3609182"/>
            <a:ext cx="3731078" cy="224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A2D450D3-E54F-47A6-86F3-A78E35B8E68F}"/>
              </a:ext>
            </a:extLst>
          </p:cNvPr>
          <p:cNvSpPr txBox="1">
            <a:spLocks/>
          </p:cNvSpPr>
          <p:nvPr/>
        </p:nvSpPr>
        <p:spPr>
          <a:xfrm>
            <a:off x="1170145" y="3794378"/>
            <a:ext cx="7157632" cy="19118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A.I. LEADING THE WAY FOR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PREDICTIVE FORECASTING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IN VFX Production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EB3FD6F-7B54-47C6-83F6-6498703089B4}"/>
              </a:ext>
            </a:extLst>
          </p:cNvPr>
          <p:cNvSpPr txBox="1">
            <a:spLocks/>
          </p:cNvSpPr>
          <p:nvPr/>
        </p:nvSpPr>
        <p:spPr>
          <a:xfrm>
            <a:off x="8402442" y="3561152"/>
            <a:ext cx="3731078" cy="7557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“FOLLOW ME”</a:t>
            </a:r>
          </a:p>
        </p:txBody>
      </p:sp>
    </p:spTree>
    <p:extLst>
      <p:ext uri="{BB962C8B-B14F-4D97-AF65-F5344CB8AC3E}">
        <p14:creationId xmlns:p14="http://schemas.microsoft.com/office/powerpoint/2010/main" val="28191370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5: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8701" y="1169683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A.I. FOR PROJECT MANAGEMENT</a:t>
            </a:r>
            <a:endParaRPr lang="en-US" sz="28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361509"/>
            <a:ext cx="10716471" cy="290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1E2C283-C854-4B45-85AF-1AD39B00BD4F}"/>
              </a:ext>
            </a:extLst>
          </p:cNvPr>
          <p:cNvSpPr txBox="1">
            <a:spLocks/>
          </p:cNvSpPr>
          <p:nvPr/>
        </p:nvSpPr>
        <p:spPr>
          <a:xfrm>
            <a:off x="2342606" y="1823112"/>
            <a:ext cx="7884796" cy="1083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</a:rPr>
              <a:t>INPUT: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PERFORMANCE ANALYTICS, DATA SUMMARYS</a:t>
            </a:r>
          </a:p>
          <a:p>
            <a:r>
              <a:rPr lang="en-US" sz="2800" b="1" dirty="0">
                <a:solidFill>
                  <a:schemeClr val="accent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OUTPUT: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PREDICTIVE ANALYTICS, PROCESS CONTROLLING/FORECASTS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2D450D3-E54F-47A6-86F3-A78E35B8E68F}"/>
              </a:ext>
            </a:extLst>
          </p:cNvPr>
          <p:cNvSpPr txBox="1">
            <a:spLocks/>
          </p:cNvSpPr>
          <p:nvPr/>
        </p:nvSpPr>
        <p:spPr>
          <a:xfrm>
            <a:off x="1017842" y="3698584"/>
            <a:ext cx="7157632" cy="19118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MPC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- THOUSAND OF EMPLOYEES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SATELLITE STUDIOS AROUND 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THE GLOBE.</a:t>
            </a:r>
          </a:p>
        </p:txBody>
      </p:sp>
      <p:pic>
        <p:nvPicPr>
          <p:cNvPr id="20482" name="Picture 2" descr="Facebook">
            <a:extLst>
              <a:ext uri="{FF2B5EF4-FFF2-40B4-BE49-F238E27FC236}">
                <a16:creationId xmlns:a16="http://schemas.microsoft.com/office/drawing/2014/main" id="{DC359842-5AE8-4D55-8876-1E3F04FA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218" y="3163255"/>
            <a:ext cx="2982550" cy="298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441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2"/>
            <a:ext cx="10993549" cy="755742"/>
          </a:xfrm>
        </p:spPr>
        <p:txBody>
          <a:bodyPr/>
          <a:lstStyle/>
          <a:p>
            <a:r>
              <a:rPr lang="en-US" dirty="0"/>
              <a:t>STUDY 1: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1982421"/>
            <a:ext cx="10993546" cy="43159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IMAGE PAINTING FOR IRREGULAR HOLES USING PARTIAL CONVOLUTIONS</a:t>
            </a:r>
          </a:p>
        </p:txBody>
      </p:sp>
      <p:pic>
        <p:nvPicPr>
          <p:cNvPr id="5" name="Picture 4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0B01E5F0-4152-4247-BDC2-897F27A91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072" y="3313082"/>
            <a:ext cx="5743397" cy="281476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03F9BF37-5427-42B8-AAFB-1564B5EEF887}"/>
              </a:ext>
            </a:extLst>
          </p:cNvPr>
          <p:cNvSpPr txBox="1">
            <a:spLocks/>
          </p:cNvSpPr>
          <p:nvPr/>
        </p:nvSpPr>
        <p:spPr>
          <a:xfrm>
            <a:off x="940259" y="5104512"/>
            <a:ext cx="4394361" cy="81198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REPLACING STANDARD CONVOLUTION NETWORKS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9195A3F-A088-4A37-BBE2-8C9A661CEF7B}"/>
              </a:ext>
            </a:extLst>
          </p:cNvPr>
          <p:cNvSpPr txBox="1">
            <a:spLocks/>
          </p:cNvSpPr>
          <p:nvPr/>
        </p:nvSpPr>
        <p:spPr>
          <a:xfrm>
            <a:off x="940258" y="3735351"/>
            <a:ext cx="4394361" cy="81198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5"/>
                </a:solidFill>
              </a:rPr>
              <a:t>PARTIAL CONVOLUTION</a:t>
            </a:r>
            <a:br>
              <a:rPr lang="en-US" sz="2400" dirty="0">
                <a:solidFill>
                  <a:schemeClr val="accent5"/>
                </a:solidFill>
              </a:rPr>
            </a:br>
            <a:r>
              <a:rPr lang="en-US" sz="2400" dirty="0">
                <a:solidFill>
                  <a:schemeClr val="accent5"/>
                </a:solidFill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10365428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5: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8701" y="1169683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A.I. FOR PROJECT MANAGEMENT</a:t>
            </a:r>
            <a:endParaRPr lang="en-US" sz="28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361509"/>
            <a:ext cx="10716471" cy="290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1E2C283-C854-4B45-85AF-1AD39B00BD4F}"/>
              </a:ext>
            </a:extLst>
          </p:cNvPr>
          <p:cNvSpPr txBox="1">
            <a:spLocks/>
          </p:cNvSpPr>
          <p:nvPr/>
        </p:nvSpPr>
        <p:spPr>
          <a:xfrm>
            <a:off x="2342606" y="1823112"/>
            <a:ext cx="7884796" cy="1083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</a:rPr>
              <a:t>INPUT: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PERFORMANCE ANALYTICS, DATA SUMMARYS</a:t>
            </a:r>
          </a:p>
          <a:p>
            <a:r>
              <a:rPr lang="en-US" sz="2800" b="1" dirty="0">
                <a:solidFill>
                  <a:schemeClr val="accent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OUTPUT: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PREDICTIVE ANALYTICS, PROCESS CONTROLLING/FORECASTS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2D450D3-E54F-47A6-86F3-A78E35B8E68F}"/>
              </a:ext>
            </a:extLst>
          </p:cNvPr>
          <p:cNvSpPr txBox="1">
            <a:spLocks/>
          </p:cNvSpPr>
          <p:nvPr/>
        </p:nvSpPr>
        <p:spPr>
          <a:xfrm>
            <a:off x="1017842" y="3698584"/>
            <a:ext cx="7157632" cy="19118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INGEST PRODUCTION DATA</a:t>
            </a:r>
          </a:p>
          <a:p>
            <a:endParaRPr lang="en-US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AGGREGATION OF STATS (LEVELS)</a:t>
            </a:r>
          </a:p>
          <a:p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0482" name="Picture 2" descr="Facebook">
            <a:extLst>
              <a:ext uri="{FF2B5EF4-FFF2-40B4-BE49-F238E27FC236}">
                <a16:creationId xmlns:a16="http://schemas.microsoft.com/office/drawing/2014/main" id="{DC359842-5AE8-4D55-8876-1E3F04FA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218" y="3163255"/>
            <a:ext cx="2982550" cy="298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7462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5: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8701" y="1169683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A.I. FOR PROJECT MANAGEMENT</a:t>
            </a:r>
            <a:endParaRPr lang="en-US" sz="28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361509"/>
            <a:ext cx="10716471" cy="290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1E2C283-C854-4B45-85AF-1AD39B00BD4F}"/>
              </a:ext>
            </a:extLst>
          </p:cNvPr>
          <p:cNvSpPr txBox="1">
            <a:spLocks/>
          </p:cNvSpPr>
          <p:nvPr/>
        </p:nvSpPr>
        <p:spPr>
          <a:xfrm>
            <a:off x="2342606" y="1823112"/>
            <a:ext cx="7884796" cy="1083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</a:rPr>
              <a:t>INPUT: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PERFORMANCE ANALYTICS, DATA SUMMARYS</a:t>
            </a:r>
          </a:p>
          <a:p>
            <a:r>
              <a:rPr lang="en-US" sz="2800" b="1" dirty="0">
                <a:solidFill>
                  <a:schemeClr val="accent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OUTPUT: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PREDICTIVE ANALYTICS, PROCESS CONTROLLING/FORECASTS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2D450D3-E54F-47A6-86F3-A78E35B8E68F}"/>
              </a:ext>
            </a:extLst>
          </p:cNvPr>
          <p:cNvSpPr txBox="1">
            <a:spLocks/>
          </p:cNvSpPr>
          <p:nvPr/>
        </p:nvSpPr>
        <p:spPr>
          <a:xfrm>
            <a:off x="1017842" y="3698583"/>
            <a:ext cx="7748206" cy="19897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GOAL:</a:t>
            </a:r>
          </a:p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CREATE </a:t>
            </a:r>
            <a:r>
              <a:rPr lang="en-US" sz="2800" b="1" dirty="0">
                <a:solidFill>
                  <a:schemeClr val="accent1">
                    <a:lumMod val="10000"/>
                    <a:lumOff val="90000"/>
                  </a:schemeClr>
                </a:solidFill>
                <a:latin typeface="Arial" panose="020B0604020202020204" pitchFamily="34" charset="0"/>
              </a:rPr>
              <a:t>HOLISTIC INSIGHTS</a:t>
            </a:r>
          </a:p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OF </a:t>
            </a:r>
            <a:r>
              <a:rPr lang="en-US" sz="2800" b="1" dirty="0">
                <a:solidFill>
                  <a:schemeClr val="accent1">
                    <a:lumMod val="25000"/>
                    <a:lumOff val="75000"/>
                  </a:schemeClr>
                </a:solidFill>
                <a:latin typeface="Arial" panose="020B0604020202020204" pitchFamily="34" charset="0"/>
              </a:rPr>
              <a:t>DIFFERENT SEGMENTS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OF THE</a:t>
            </a:r>
          </a:p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MPC BUSINESS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0482" name="Picture 2" descr="Facebook">
            <a:extLst>
              <a:ext uri="{FF2B5EF4-FFF2-40B4-BE49-F238E27FC236}">
                <a16:creationId xmlns:a16="http://schemas.microsoft.com/office/drawing/2014/main" id="{DC359842-5AE8-4D55-8876-1E3F04FA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218" y="3163255"/>
            <a:ext cx="2982550" cy="298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0510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5: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8701" y="1169683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A.I. FOR PROJECT MANAGEMENT</a:t>
            </a:r>
            <a:endParaRPr lang="en-US" sz="28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361509"/>
            <a:ext cx="10716471" cy="290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1E2C283-C854-4B45-85AF-1AD39B00BD4F}"/>
              </a:ext>
            </a:extLst>
          </p:cNvPr>
          <p:cNvSpPr txBox="1">
            <a:spLocks/>
          </p:cNvSpPr>
          <p:nvPr/>
        </p:nvSpPr>
        <p:spPr>
          <a:xfrm>
            <a:off x="2342606" y="1823112"/>
            <a:ext cx="7884796" cy="1083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</a:rPr>
              <a:t>INPUT: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PERFORMANCE ANALYTICS, DATA SUMMARYS</a:t>
            </a:r>
          </a:p>
          <a:p>
            <a:r>
              <a:rPr lang="en-US" sz="2800" b="1" dirty="0">
                <a:solidFill>
                  <a:schemeClr val="accent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OUTPUT: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PREDICTIVE ANALYTICS, PROCESS CONTROLLING/FORECASTS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2D450D3-E54F-47A6-86F3-A78E35B8E68F}"/>
              </a:ext>
            </a:extLst>
          </p:cNvPr>
          <p:cNvSpPr txBox="1">
            <a:spLocks/>
          </p:cNvSpPr>
          <p:nvPr/>
        </p:nvSpPr>
        <p:spPr>
          <a:xfrm>
            <a:off x="1017842" y="3698583"/>
            <a:ext cx="7748206" cy="198973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REAL-TIME PREDICTIVE ANALYTICS PIPELINE: (TRAINED MODELS)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73% ACCURACY RATE TO PREDICT IF SPECIFIC TASKS WILL OVERSPEND</a:t>
            </a:r>
          </a:p>
          <a:p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0482" name="Picture 2" descr="Facebook">
            <a:extLst>
              <a:ext uri="{FF2B5EF4-FFF2-40B4-BE49-F238E27FC236}">
                <a16:creationId xmlns:a16="http://schemas.microsoft.com/office/drawing/2014/main" id="{DC359842-5AE8-4D55-8876-1E3F04FA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218" y="3163255"/>
            <a:ext cx="2982550" cy="298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2547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5: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8701" y="1169683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A.I. FOR PROJECT MANAGEMENT</a:t>
            </a:r>
            <a:endParaRPr lang="en-US" sz="28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361509"/>
            <a:ext cx="10716471" cy="290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D807F0E-6FCB-4BE4-87DE-777D8253D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84" y="3492847"/>
            <a:ext cx="11716707" cy="24827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1BDA9E4-50EF-49F1-8DAF-02D68F344784}"/>
              </a:ext>
            </a:extLst>
          </p:cNvPr>
          <p:cNvSpPr txBox="1">
            <a:spLocks/>
          </p:cNvSpPr>
          <p:nvPr/>
        </p:nvSpPr>
        <p:spPr>
          <a:xfrm>
            <a:off x="1477789" y="1874291"/>
            <a:ext cx="10993546" cy="12572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INGESTIONS/PREDICTION MODEL</a:t>
            </a:r>
          </a:p>
        </p:txBody>
      </p:sp>
    </p:spTree>
    <p:extLst>
      <p:ext uri="{BB962C8B-B14F-4D97-AF65-F5344CB8AC3E}">
        <p14:creationId xmlns:p14="http://schemas.microsoft.com/office/powerpoint/2010/main" val="7552471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5: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8701" y="1169683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A.I. FOR PROJECT MANAGEMENT</a:t>
            </a:r>
            <a:endParaRPr lang="en-US" sz="28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361509"/>
            <a:ext cx="10716471" cy="290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1BDA9E4-50EF-49F1-8DAF-02D68F344784}"/>
              </a:ext>
            </a:extLst>
          </p:cNvPr>
          <p:cNvSpPr txBox="1">
            <a:spLocks/>
          </p:cNvSpPr>
          <p:nvPr/>
        </p:nvSpPr>
        <p:spPr>
          <a:xfrm>
            <a:off x="1477789" y="1874291"/>
            <a:ext cx="10993546" cy="12572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INGESTIONS/PREDICTION MODEL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6CEC06C-E54D-45E9-B5BB-346D090D8217}"/>
              </a:ext>
            </a:extLst>
          </p:cNvPr>
          <p:cNvSpPr txBox="1">
            <a:spLocks/>
          </p:cNvSpPr>
          <p:nvPr/>
        </p:nvSpPr>
        <p:spPr>
          <a:xfrm>
            <a:off x="1116423" y="3246547"/>
            <a:ext cx="10993546" cy="31342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MEASURES:</a:t>
            </a:r>
          </a:p>
          <a:p>
            <a:pPr marL="742950" indent="-742950">
              <a:buAutoNum type="arabicPeriod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OVERSPEND</a:t>
            </a:r>
          </a:p>
          <a:p>
            <a:pPr marL="742950" indent="-742950">
              <a:buAutoNum type="arabicPeriod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OVERTIME</a:t>
            </a:r>
          </a:p>
          <a:p>
            <a:pPr marL="742950" indent="-742950">
              <a:buAutoNum type="arabicPeriod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PERFORMANCE</a:t>
            </a:r>
          </a:p>
          <a:p>
            <a:pPr marL="742950" indent="-742950">
              <a:buAutoNum type="arabicPeriod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JOB DURATION</a:t>
            </a:r>
          </a:p>
        </p:txBody>
      </p:sp>
    </p:spTree>
    <p:extLst>
      <p:ext uri="{BB962C8B-B14F-4D97-AF65-F5344CB8AC3E}">
        <p14:creationId xmlns:p14="http://schemas.microsoft.com/office/powerpoint/2010/main" val="35714541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5: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8701" y="1169683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A.I. FOR PROJECT MANAGEMENT</a:t>
            </a:r>
            <a:endParaRPr lang="en-US" sz="28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361509"/>
            <a:ext cx="10716471" cy="290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1BDA9E4-50EF-49F1-8DAF-02D68F344784}"/>
              </a:ext>
            </a:extLst>
          </p:cNvPr>
          <p:cNvSpPr txBox="1">
            <a:spLocks/>
          </p:cNvSpPr>
          <p:nvPr/>
        </p:nvSpPr>
        <p:spPr>
          <a:xfrm>
            <a:off x="1477789" y="1874291"/>
            <a:ext cx="10993546" cy="12572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INGESTIONS/PREDICTION MODEL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6CEC06C-E54D-45E9-B5BB-346D090D8217}"/>
              </a:ext>
            </a:extLst>
          </p:cNvPr>
          <p:cNvSpPr txBox="1">
            <a:spLocks/>
          </p:cNvSpPr>
          <p:nvPr/>
        </p:nvSpPr>
        <p:spPr>
          <a:xfrm>
            <a:off x="1198454" y="5002689"/>
            <a:ext cx="10993546" cy="6924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THE CURRENT PRODUCTIONS ARE THE “TESTING DATA SET”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9D6C8FB-E830-415E-B640-B9A85327F9E8}"/>
              </a:ext>
            </a:extLst>
          </p:cNvPr>
          <p:cNvSpPr txBox="1">
            <a:spLocks/>
          </p:cNvSpPr>
          <p:nvPr/>
        </p:nvSpPr>
        <p:spPr>
          <a:xfrm>
            <a:off x="1332566" y="3398965"/>
            <a:ext cx="10993546" cy="11799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THE GROUND TRUTH “TRAINING DATA SETs” ARE PREVIOUS</a:t>
            </a:r>
          </a:p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PRODUCTIONS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(JOB COMPLETION DATA, TIMELINE DATA)</a:t>
            </a:r>
          </a:p>
        </p:txBody>
      </p:sp>
    </p:spTree>
    <p:extLst>
      <p:ext uri="{BB962C8B-B14F-4D97-AF65-F5344CB8AC3E}">
        <p14:creationId xmlns:p14="http://schemas.microsoft.com/office/powerpoint/2010/main" val="39178119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5: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8701" y="1169683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A.I. FOR PROJECT MANAGEMENT</a:t>
            </a:r>
            <a:endParaRPr lang="en-US" sz="28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361509"/>
            <a:ext cx="10716471" cy="290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1BDA9E4-50EF-49F1-8DAF-02D68F344784}"/>
              </a:ext>
            </a:extLst>
          </p:cNvPr>
          <p:cNvSpPr txBox="1">
            <a:spLocks/>
          </p:cNvSpPr>
          <p:nvPr/>
        </p:nvSpPr>
        <p:spPr>
          <a:xfrm>
            <a:off x="1477789" y="1874291"/>
            <a:ext cx="10993546" cy="12572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INGESTIONS/PREDICTION MODEL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6CEC06C-E54D-45E9-B5BB-346D090D8217}"/>
              </a:ext>
            </a:extLst>
          </p:cNvPr>
          <p:cNvSpPr txBox="1">
            <a:spLocks/>
          </p:cNvSpPr>
          <p:nvPr/>
        </p:nvSpPr>
        <p:spPr>
          <a:xfrm>
            <a:off x="682487" y="4468992"/>
            <a:ext cx="10993546" cy="11952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IF THE CURRENT TESTING DATA SET IS COMPARABLE To OVERTIME GROUND TRUTH (BAD NEWS, JOB WILL REQUIRE OVERTIME)</a:t>
            </a:r>
          </a:p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IF THE CURRENT TESTING DATA COMPARABLE TO NO OVERTIME GROUND TRUTH (GOOD NEWS, JOB WILL BE DONE ON TIME)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8C62218-AB4B-4D49-BA59-7391FFADD509}"/>
              </a:ext>
            </a:extLst>
          </p:cNvPr>
          <p:cNvSpPr txBox="1">
            <a:spLocks/>
          </p:cNvSpPr>
          <p:nvPr/>
        </p:nvSpPr>
        <p:spPr>
          <a:xfrm>
            <a:off x="1065604" y="3489958"/>
            <a:ext cx="9748935" cy="6924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EXAMPLE DATA SET FOR CURRENT PRODUCTION SCHEDULE</a:t>
            </a:r>
          </a:p>
        </p:txBody>
      </p:sp>
    </p:spTree>
    <p:extLst>
      <p:ext uri="{BB962C8B-B14F-4D97-AF65-F5344CB8AC3E}">
        <p14:creationId xmlns:p14="http://schemas.microsoft.com/office/powerpoint/2010/main" val="33949975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5: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8701" y="1169683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A.I. FOR PROJECT MANAGEMENT</a:t>
            </a:r>
            <a:endParaRPr lang="en-US" sz="28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361509"/>
            <a:ext cx="10716471" cy="290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1BDA9E4-50EF-49F1-8DAF-02D68F344784}"/>
              </a:ext>
            </a:extLst>
          </p:cNvPr>
          <p:cNvSpPr txBox="1">
            <a:spLocks/>
          </p:cNvSpPr>
          <p:nvPr/>
        </p:nvSpPr>
        <p:spPr>
          <a:xfrm>
            <a:off x="4023359" y="2008635"/>
            <a:ext cx="8009063" cy="1206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RESULTS: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6CEC06C-E54D-45E9-B5BB-346D090D8217}"/>
              </a:ext>
            </a:extLst>
          </p:cNvPr>
          <p:cNvSpPr txBox="1">
            <a:spLocks/>
          </p:cNvSpPr>
          <p:nvPr/>
        </p:nvSpPr>
        <p:spPr>
          <a:xfrm>
            <a:off x="1198454" y="3642292"/>
            <a:ext cx="10993546" cy="24780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73.25% PREDICTIVE ACCURACY</a:t>
            </a:r>
          </a:p>
          <a:p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FUTURE PREDICTIVE INTEGRATIONS: ASSET MANAGEMENT, RESOURCE PLANNING, RENDER AND DATA CONSUMPTION.</a:t>
            </a:r>
          </a:p>
        </p:txBody>
      </p:sp>
    </p:spTree>
    <p:extLst>
      <p:ext uri="{BB962C8B-B14F-4D97-AF65-F5344CB8AC3E}">
        <p14:creationId xmlns:p14="http://schemas.microsoft.com/office/powerpoint/2010/main" val="11058187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6: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9499" y="1251505"/>
            <a:ext cx="12416471" cy="123798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A LEARNING-BASED APPROACH TO PARAMETRIC</a:t>
            </a:r>
          </a:p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ROTOSCOPING OF MULTI-SHAPE SYSTEMS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361509"/>
            <a:ext cx="10716471" cy="290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72ED8DB-9DB5-485F-84E4-459DB41A05BC}"/>
              </a:ext>
            </a:extLst>
          </p:cNvPr>
          <p:cNvSpPr txBox="1">
            <a:spLocks/>
          </p:cNvSpPr>
          <p:nvPr/>
        </p:nvSpPr>
        <p:spPr>
          <a:xfrm>
            <a:off x="2861006" y="2355939"/>
            <a:ext cx="6215230" cy="6923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LUIS BERMUDEZ, NADINE DABBY </a:t>
            </a:r>
          </a:p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(INTEL CORPORATION)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2D450D3-E54F-47A6-86F3-A78E35B8E68F}"/>
              </a:ext>
            </a:extLst>
          </p:cNvPr>
          <p:cNvSpPr txBox="1">
            <a:spLocks/>
          </p:cNvSpPr>
          <p:nvPr/>
        </p:nvSpPr>
        <p:spPr>
          <a:xfrm>
            <a:off x="515964" y="3167590"/>
            <a:ext cx="7897323" cy="31170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LIMITED (FACIAL) AUTOMATED</a:t>
            </a:r>
          </a:p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</a:rPr>
              <a:t>ROTOSCOPing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EXAMPLE:</a:t>
            </a:r>
          </a:p>
          <a:p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LAIKA STUDIOS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STOP ACTION ANIMATION CHARACTER FOOTAGE </a:t>
            </a:r>
          </a:p>
        </p:txBody>
      </p:sp>
      <p:pic>
        <p:nvPicPr>
          <p:cNvPr id="5" name="Picture 4" descr="A close up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D73A85E2-969B-4EF4-89A6-C8768A1C3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775" y="3048270"/>
            <a:ext cx="3322328" cy="339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472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6: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9499" y="1251505"/>
            <a:ext cx="12416471" cy="123798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A LEARNING-BASED APPROACH TO PARAMETRIC</a:t>
            </a:r>
          </a:p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ROTOSCOPING OF MULTI-SHAPE SYSTEMS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361509"/>
            <a:ext cx="10716471" cy="290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2D450D3-E54F-47A6-86F3-A78E35B8E68F}"/>
              </a:ext>
            </a:extLst>
          </p:cNvPr>
          <p:cNvSpPr txBox="1">
            <a:spLocks/>
          </p:cNvSpPr>
          <p:nvPr/>
        </p:nvSpPr>
        <p:spPr>
          <a:xfrm>
            <a:off x="515964" y="3167590"/>
            <a:ext cx="7897323" cy="31170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INSTEAD OF USING CLAY</a:t>
            </a:r>
          </a:p>
          <a:p>
            <a:endParaRPr lang="en-US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POP 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ON AND OFF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DIFFERENT EXPRESSIONS ON THE CHARACTER</a:t>
            </a:r>
          </a:p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(3D PRINTED FACE PARTS)</a:t>
            </a:r>
          </a:p>
        </p:txBody>
      </p:sp>
      <p:pic>
        <p:nvPicPr>
          <p:cNvPr id="5" name="Picture 4" descr="A close up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D73A85E2-969B-4EF4-89A6-C8768A1C3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775" y="3048270"/>
            <a:ext cx="3322328" cy="339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96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2"/>
            <a:ext cx="10993549" cy="755742"/>
          </a:xfrm>
        </p:spPr>
        <p:txBody>
          <a:bodyPr/>
          <a:lstStyle/>
          <a:p>
            <a:r>
              <a:rPr lang="en-US" dirty="0"/>
              <a:t>STUDY 1: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1753488"/>
            <a:ext cx="10993546" cy="43159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WHERE IS THIS BE USEFUL IN VFX COMPOSITING?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F9BF37-5427-42B8-AAFB-1564B5EEF887}"/>
              </a:ext>
            </a:extLst>
          </p:cNvPr>
          <p:cNvSpPr txBox="1">
            <a:spLocks/>
          </p:cNvSpPr>
          <p:nvPr/>
        </p:nvSpPr>
        <p:spPr>
          <a:xfrm>
            <a:off x="792481" y="5408603"/>
            <a:ext cx="4394361" cy="81198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FF00"/>
                </a:solidFill>
              </a:rPr>
              <a:t>RECONTRUCTION OF</a:t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MISSING DATA ON EDGES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9195A3F-A088-4A37-BBE2-8C9A661CEF7B}"/>
              </a:ext>
            </a:extLst>
          </p:cNvPr>
          <p:cNvSpPr txBox="1">
            <a:spLocks/>
          </p:cNvSpPr>
          <p:nvPr/>
        </p:nvSpPr>
        <p:spPr>
          <a:xfrm>
            <a:off x="609600" y="2135111"/>
            <a:ext cx="11582400" cy="978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SPLITS: TWO DIFFERENT TEMPORAL PERFORMANCES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STITCHED SIDE BY SIDE </a:t>
            </a:r>
          </a:p>
        </p:txBody>
      </p:sp>
      <p:pic>
        <p:nvPicPr>
          <p:cNvPr id="8" name="Picture 7" descr="A picture containing person, indoor, drink, drinking&#10;&#10;Description automatically generated">
            <a:extLst>
              <a:ext uri="{FF2B5EF4-FFF2-40B4-BE49-F238E27FC236}">
                <a16:creationId xmlns:a16="http://schemas.microsoft.com/office/drawing/2014/main" id="{8155948B-160A-4887-9953-E6DBAB9FD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048" y="3163490"/>
            <a:ext cx="5738884" cy="3057099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F0D9FBF2-6B87-4A0C-B7ED-A672818AEDBD}"/>
              </a:ext>
            </a:extLst>
          </p:cNvPr>
          <p:cNvSpPr txBox="1">
            <a:spLocks/>
          </p:cNvSpPr>
          <p:nvPr/>
        </p:nvSpPr>
        <p:spPr>
          <a:xfrm>
            <a:off x="883033" y="3279810"/>
            <a:ext cx="4332513" cy="13444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ONE SIDE STABILIZED AND</a:t>
            </a:r>
            <a:b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MATCHMOVED TO</a:t>
            </a:r>
          </a:p>
          <a:p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PARENT SIDE</a:t>
            </a:r>
          </a:p>
        </p:txBody>
      </p:sp>
    </p:spTree>
    <p:extLst>
      <p:ext uri="{BB962C8B-B14F-4D97-AF65-F5344CB8AC3E}">
        <p14:creationId xmlns:p14="http://schemas.microsoft.com/office/powerpoint/2010/main" val="30398046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6: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9499" y="1251505"/>
            <a:ext cx="12416471" cy="123798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A LEARNING-BASED APPROACH TO PARAMETRIC</a:t>
            </a:r>
          </a:p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ROTOSCOPING OF MULTI-SHAPE SYSTEMS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361509"/>
            <a:ext cx="10716471" cy="290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2D450D3-E54F-47A6-86F3-A78E35B8E68F}"/>
              </a:ext>
            </a:extLst>
          </p:cNvPr>
          <p:cNvSpPr txBox="1">
            <a:spLocks/>
          </p:cNvSpPr>
          <p:nvPr/>
        </p:nvSpPr>
        <p:spPr>
          <a:xfrm>
            <a:off x="-227814" y="3903355"/>
            <a:ext cx="7897323" cy="31170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SEAMS/CHATTER NEED</a:t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TO BE REMOVED</a:t>
            </a:r>
          </a:p>
        </p:txBody>
      </p:sp>
      <p:pic>
        <p:nvPicPr>
          <p:cNvPr id="7" name="Picture 6" descr="A picture containing person, clothing&#10;&#10;Description automatically generated">
            <a:extLst>
              <a:ext uri="{FF2B5EF4-FFF2-40B4-BE49-F238E27FC236}">
                <a16:creationId xmlns:a16="http://schemas.microsoft.com/office/drawing/2014/main" id="{D576FBD8-F3CE-49A7-8266-C96406D15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777" y="2554755"/>
            <a:ext cx="4296377" cy="421790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046C2CE-6639-41D7-9D71-E59F394B3728}"/>
              </a:ext>
            </a:extLst>
          </p:cNvPr>
          <p:cNvGrpSpPr/>
          <p:nvPr/>
        </p:nvGrpSpPr>
        <p:grpSpPr>
          <a:xfrm>
            <a:off x="8114829" y="3792655"/>
            <a:ext cx="383040" cy="861480"/>
            <a:chOff x="8114829" y="3792655"/>
            <a:chExt cx="383040" cy="86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C64AC1E-E5F9-448B-91CD-8BB4B35E80FD}"/>
                    </a:ext>
                  </a:extLst>
                </p14:cNvPr>
                <p14:cNvContentPartPr/>
                <p14:nvPr/>
              </p14:nvContentPartPr>
              <p14:xfrm>
                <a:off x="8114829" y="3792655"/>
                <a:ext cx="383040" cy="278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C64AC1E-E5F9-448B-91CD-8BB4B35E80F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106189" y="3784015"/>
                  <a:ext cx="4006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0ECB2F8-9F8C-4791-B02C-93A288A55249}"/>
                    </a:ext>
                  </a:extLst>
                </p14:cNvPr>
                <p14:cNvContentPartPr/>
                <p14:nvPr/>
              </p14:nvContentPartPr>
              <p14:xfrm>
                <a:off x="8205189" y="3859615"/>
                <a:ext cx="129960" cy="794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0ECB2F8-9F8C-4791-B02C-93A288A5524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96549" y="3850975"/>
                  <a:ext cx="147600" cy="81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2FB6CE-A16E-4C49-B2F0-F7B7D11462AC}"/>
              </a:ext>
            </a:extLst>
          </p:cNvPr>
          <p:cNvGrpSpPr/>
          <p:nvPr/>
        </p:nvGrpSpPr>
        <p:grpSpPr>
          <a:xfrm>
            <a:off x="9029589" y="3844855"/>
            <a:ext cx="272160" cy="864720"/>
            <a:chOff x="9029589" y="3844855"/>
            <a:chExt cx="272160" cy="86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FEC4EC8-9883-40D9-857A-C52500B65191}"/>
                    </a:ext>
                  </a:extLst>
                </p14:cNvPr>
                <p14:cNvContentPartPr/>
                <p14:nvPr/>
              </p14:nvContentPartPr>
              <p14:xfrm>
                <a:off x="9029589" y="3844855"/>
                <a:ext cx="272160" cy="2084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FEC4EC8-9883-40D9-857A-C52500B6519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20949" y="3836215"/>
                  <a:ext cx="2898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03439CB-9646-4D11-9A6E-6F8FD083B7CE}"/>
                    </a:ext>
                  </a:extLst>
                </p14:cNvPr>
                <p14:cNvContentPartPr/>
                <p14:nvPr/>
              </p14:nvContentPartPr>
              <p14:xfrm>
                <a:off x="9194829" y="3859615"/>
                <a:ext cx="19800" cy="849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03439CB-9646-4D11-9A6E-6F8FD083B7C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185829" y="3850975"/>
                  <a:ext cx="37440" cy="86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BF28BF-AE2D-46BE-8436-09E35FCC7556}"/>
              </a:ext>
            </a:extLst>
          </p:cNvPr>
          <p:cNvGrpSpPr/>
          <p:nvPr/>
        </p:nvGrpSpPr>
        <p:grpSpPr>
          <a:xfrm>
            <a:off x="9803229" y="3798055"/>
            <a:ext cx="144720" cy="936360"/>
            <a:chOff x="9803229" y="3798055"/>
            <a:chExt cx="144720" cy="93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1C92A2D-E302-4CDC-9C60-BC0FBD661114}"/>
                    </a:ext>
                  </a:extLst>
                </p14:cNvPr>
                <p14:cNvContentPartPr/>
                <p14:nvPr/>
              </p14:nvContentPartPr>
              <p14:xfrm>
                <a:off x="9803229" y="3798055"/>
                <a:ext cx="144720" cy="210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1C92A2D-E302-4CDC-9C60-BC0FBD66111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794589" y="3789055"/>
                  <a:ext cx="162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EFA9F56-F50B-4F7F-BAB1-31C14E629E98}"/>
                    </a:ext>
                  </a:extLst>
                </p14:cNvPr>
                <p14:cNvContentPartPr/>
                <p14:nvPr/>
              </p14:nvContentPartPr>
              <p14:xfrm>
                <a:off x="9837429" y="3798055"/>
                <a:ext cx="18720" cy="936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EFA9F56-F50B-4F7F-BAB1-31C14E629E9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828429" y="3789055"/>
                  <a:ext cx="36360" cy="9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E5EB90D-1537-4E0C-A226-AFF548CA8E8B}"/>
                  </a:ext>
                </a:extLst>
              </p14:cNvPr>
              <p14:cNvContentPartPr/>
              <p14:nvPr/>
            </p14:nvContentPartPr>
            <p14:xfrm>
              <a:off x="1256829" y="3490255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E5EB90D-1537-4E0C-A226-AFF548CA8E8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48189" y="34816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3510ECD-BCAF-4C8E-974B-B0DF417FB47A}"/>
                  </a:ext>
                </a:extLst>
              </p14:cNvPr>
              <p14:cNvContentPartPr/>
              <p14:nvPr/>
            </p14:nvContentPartPr>
            <p14:xfrm>
              <a:off x="1292109" y="3956095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3510ECD-BCAF-4C8E-974B-B0DF417FB47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83469" y="394745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58935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6: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9499" y="1251505"/>
            <a:ext cx="12416471" cy="123798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A LEARNING-BASED APPROACH TO PARAMETRIC</a:t>
            </a:r>
          </a:p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ROTOSCOPING OF MULTI-SHAPE SYSTEMS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361509"/>
            <a:ext cx="10716471" cy="290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2D450D3-E54F-47A6-86F3-A78E35B8E68F}"/>
              </a:ext>
            </a:extLst>
          </p:cNvPr>
          <p:cNvSpPr txBox="1">
            <a:spLocks/>
          </p:cNvSpPr>
          <p:nvPr/>
        </p:nvSpPr>
        <p:spPr>
          <a:xfrm>
            <a:off x="-638379" y="3792655"/>
            <a:ext cx="8708028" cy="27717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Two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learned models used</a:t>
            </a:r>
          </a:p>
        </p:txBody>
      </p:sp>
      <p:pic>
        <p:nvPicPr>
          <p:cNvPr id="7" name="Picture 6" descr="A picture containing person, clothing&#10;&#10;Description automatically generated">
            <a:extLst>
              <a:ext uri="{FF2B5EF4-FFF2-40B4-BE49-F238E27FC236}">
                <a16:creationId xmlns:a16="http://schemas.microsoft.com/office/drawing/2014/main" id="{D576FBD8-F3CE-49A7-8266-C96406D15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777" y="2554755"/>
            <a:ext cx="4296377" cy="421790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046C2CE-6639-41D7-9D71-E59F394B3728}"/>
              </a:ext>
            </a:extLst>
          </p:cNvPr>
          <p:cNvGrpSpPr/>
          <p:nvPr/>
        </p:nvGrpSpPr>
        <p:grpSpPr>
          <a:xfrm>
            <a:off x="8114829" y="3792655"/>
            <a:ext cx="383040" cy="861480"/>
            <a:chOff x="8114829" y="3792655"/>
            <a:chExt cx="383040" cy="86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C64AC1E-E5F9-448B-91CD-8BB4B35E80FD}"/>
                    </a:ext>
                  </a:extLst>
                </p14:cNvPr>
                <p14:cNvContentPartPr/>
                <p14:nvPr/>
              </p14:nvContentPartPr>
              <p14:xfrm>
                <a:off x="8114829" y="3792655"/>
                <a:ext cx="383040" cy="278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C64AC1E-E5F9-448B-91CD-8BB4B35E80F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106189" y="3784015"/>
                  <a:ext cx="4006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0ECB2F8-9F8C-4791-B02C-93A288A55249}"/>
                    </a:ext>
                  </a:extLst>
                </p14:cNvPr>
                <p14:cNvContentPartPr/>
                <p14:nvPr/>
              </p14:nvContentPartPr>
              <p14:xfrm>
                <a:off x="8205189" y="3859615"/>
                <a:ext cx="129960" cy="794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0ECB2F8-9F8C-4791-B02C-93A288A5524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96549" y="3850975"/>
                  <a:ext cx="147600" cy="81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2FB6CE-A16E-4C49-B2F0-F7B7D11462AC}"/>
              </a:ext>
            </a:extLst>
          </p:cNvPr>
          <p:cNvGrpSpPr/>
          <p:nvPr/>
        </p:nvGrpSpPr>
        <p:grpSpPr>
          <a:xfrm>
            <a:off x="9029589" y="3844855"/>
            <a:ext cx="272160" cy="864720"/>
            <a:chOff x="9029589" y="3844855"/>
            <a:chExt cx="272160" cy="86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FEC4EC8-9883-40D9-857A-C52500B65191}"/>
                    </a:ext>
                  </a:extLst>
                </p14:cNvPr>
                <p14:cNvContentPartPr/>
                <p14:nvPr/>
              </p14:nvContentPartPr>
              <p14:xfrm>
                <a:off x="9029589" y="3844855"/>
                <a:ext cx="272160" cy="2084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FEC4EC8-9883-40D9-857A-C52500B6519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20949" y="3836215"/>
                  <a:ext cx="2898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03439CB-9646-4D11-9A6E-6F8FD083B7CE}"/>
                    </a:ext>
                  </a:extLst>
                </p14:cNvPr>
                <p14:cNvContentPartPr/>
                <p14:nvPr/>
              </p14:nvContentPartPr>
              <p14:xfrm>
                <a:off x="9194829" y="3859615"/>
                <a:ext cx="19800" cy="849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03439CB-9646-4D11-9A6E-6F8FD083B7C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185829" y="3850975"/>
                  <a:ext cx="37440" cy="86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BF28BF-AE2D-46BE-8436-09E35FCC7556}"/>
              </a:ext>
            </a:extLst>
          </p:cNvPr>
          <p:cNvGrpSpPr/>
          <p:nvPr/>
        </p:nvGrpSpPr>
        <p:grpSpPr>
          <a:xfrm>
            <a:off x="9803229" y="3798055"/>
            <a:ext cx="144720" cy="936360"/>
            <a:chOff x="9803229" y="3798055"/>
            <a:chExt cx="144720" cy="93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1C92A2D-E302-4CDC-9C60-BC0FBD661114}"/>
                    </a:ext>
                  </a:extLst>
                </p14:cNvPr>
                <p14:cNvContentPartPr/>
                <p14:nvPr/>
              </p14:nvContentPartPr>
              <p14:xfrm>
                <a:off x="9803229" y="3798055"/>
                <a:ext cx="144720" cy="210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1C92A2D-E302-4CDC-9C60-BC0FBD66111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794589" y="3789055"/>
                  <a:ext cx="162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EFA9F56-F50B-4F7F-BAB1-31C14E629E98}"/>
                    </a:ext>
                  </a:extLst>
                </p14:cNvPr>
                <p14:cNvContentPartPr/>
                <p14:nvPr/>
              </p14:nvContentPartPr>
              <p14:xfrm>
                <a:off x="9837429" y="3798055"/>
                <a:ext cx="18720" cy="936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EFA9F56-F50B-4F7F-BAB1-31C14E629E9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828429" y="3789055"/>
                  <a:ext cx="36360" cy="9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E5EB90D-1537-4E0C-A226-AFF548CA8E8B}"/>
                  </a:ext>
                </a:extLst>
              </p14:cNvPr>
              <p14:cNvContentPartPr/>
              <p14:nvPr/>
            </p14:nvContentPartPr>
            <p14:xfrm>
              <a:off x="1256829" y="3490255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E5EB90D-1537-4E0C-A226-AFF548CA8E8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48189" y="34816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3510ECD-BCAF-4C8E-974B-B0DF417FB47A}"/>
                  </a:ext>
                </a:extLst>
              </p14:cNvPr>
              <p14:cNvContentPartPr/>
              <p14:nvPr/>
            </p14:nvContentPartPr>
            <p14:xfrm>
              <a:off x="1292109" y="3956095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3510ECD-BCAF-4C8E-974B-B0DF417FB47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83469" y="394745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75726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6: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9499" y="1251505"/>
            <a:ext cx="12416471" cy="123798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A LEARNING-BASED APPROACH TO PARAMETRIC</a:t>
            </a:r>
          </a:p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ROTOSCOPING OF MULTI-SHAPE SYSTEMS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361509"/>
            <a:ext cx="10716471" cy="290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2D450D3-E54F-47A6-86F3-A78E35B8E68F}"/>
              </a:ext>
            </a:extLst>
          </p:cNvPr>
          <p:cNvSpPr txBox="1">
            <a:spLocks/>
          </p:cNvSpPr>
          <p:nvPr/>
        </p:nvSpPr>
        <p:spPr>
          <a:xfrm>
            <a:off x="1449582" y="3361509"/>
            <a:ext cx="5205738" cy="2757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SEMATIC FOCUS: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DETECTING FACIAL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FEATURE WHICH in TURN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CREATES A ROADMAP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TO THE PROBLEMATIC SEAMS</a:t>
            </a:r>
          </a:p>
        </p:txBody>
      </p:sp>
      <p:pic>
        <p:nvPicPr>
          <p:cNvPr id="7" name="Picture 6" descr="A picture containing person, clothing&#10;&#10;Description automatically generated">
            <a:extLst>
              <a:ext uri="{FF2B5EF4-FFF2-40B4-BE49-F238E27FC236}">
                <a16:creationId xmlns:a16="http://schemas.microsoft.com/office/drawing/2014/main" id="{D576FBD8-F3CE-49A7-8266-C96406D15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777" y="2554755"/>
            <a:ext cx="4296377" cy="421790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046C2CE-6639-41D7-9D71-E59F394B3728}"/>
              </a:ext>
            </a:extLst>
          </p:cNvPr>
          <p:cNvGrpSpPr/>
          <p:nvPr/>
        </p:nvGrpSpPr>
        <p:grpSpPr>
          <a:xfrm>
            <a:off x="8114829" y="3792655"/>
            <a:ext cx="383040" cy="861480"/>
            <a:chOff x="8114829" y="3792655"/>
            <a:chExt cx="383040" cy="86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C64AC1E-E5F9-448B-91CD-8BB4B35E80FD}"/>
                    </a:ext>
                  </a:extLst>
                </p14:cNvPr>
                <p14:cNvContentPartPr/>
                <p14:nvPr/>
              </p14:nvContentPartPr>
              <p14:xfrm>
                <a:off x="8114829" y="3792655"/>
                <a:ext cx="383040" cy="278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C64AC1E-E5F9-448B-91CD-8BB4B35E80F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106189" y="3784015"/>
                  <a:ext cx="4006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0ECB2F8-9F8C-4791-B02C-93A288A55249}"/>
                    </a:ext>
                  </a:extLst>
                </p14:cNvPr>
                <p14:cNvContentPartPr/>
                <p14:nvPr/>
              </p14:nvContentPartPr>
              <p14:xfrm>
                <a:off x="8205189" y="3859615"/>
                <a:ext cx="129960" cy="794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0ECB2F8-9F8C-4791-B02C-93A288A5524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96549" y="3850975"/>
                  <a:ext cx="147600" cy="81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2FB6CE-A16E-4C49-B2F0-F7B7D11462AC}"/>
              </a:ext>
            </a:extLst>
          </p:cNvPr>
          <p:cNvGrpSpPr/>
          <p:nvPr/>
        </p:nvGrpSpPr>
        <p:grpSpPr>
          <a:xfrm>
            <a:off x="9029589" y="3844855"/>
            <a:ext cx="272160" cy="864720"/>
            <a:chOff x="9029589" y="3844855"/>
            <a:chExt cx="272160" cy="86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FEC4EC8-9883-40D9-857A-C52500B65191}"/>
                    </a:ext>
                  </a:extLst>
                </p14:cNvPr>
                <p14:cNvContentPartPr/>
                <p14:nvPr/>
              </p14:nvContentPartPr>
              <p14:xfrm>
                <a:off x="9029589" y="3844855"/>
                <a:ext cx="272160" cy="2084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FEC4EC8-9883-40D9-857A-C52500B6519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20949" y="3836215"/>
                  <a:ext cx="2898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03439CB-9646-4D11-9A6E-6F8FD083B7CE}"/>
                    </a:ext>
                  </a:extLst>
                </p14:cNvPr>
                <p14:cNvContentPartPr/>
                <p14:nvPr/>
              </p14:nvContentPartPr>
              <p14:xfrm>
                <a:off x="9194829" y="3859615"/>
                <a:ext cx="19800" cy="849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03439CB-9646-4D11-9A6E-6F8FD083B7C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185829" y="3850975"/>
                  <a:ext cx="37440" cy="86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BF28BF-AE2D-46BE-8436-09E35FCC7556}"/>
              </a:ext>
            </a:extLst>
          </p:cNvPr>
          <p:cNvGrpSpPr/>
          <p:nvPr/>
        </p:nvGrpSpPr>
        <p:grpSpPr>
          <a:xfrm>
            <a:off x="9803229" y="3798055"/>
            <a:ext cx="144720" cy="936360"/>
            <a:chOff x="9803229" y="3798055"/>
            <a:chExt cx="144720" cy="93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1C92A2D-E302-4CDC-9C60-BC0FBD661114}"/>
                    </a:ext>
                  </a:extLst>
                </p14:cNvPr>
                <p14:cNvContentPartPr/>
                <p14:nvPr/>
              </p14:nvContentPartPr>
              <p14:xfrm>
                <a:off x="9803229" y="3798055"/>
                <a:ext cx="144720" cy="210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1C92A2D-E302-4CDC-9C60-BC0FBD66111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794589" y="3789055"/>
                  <a:ext cx="162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EFA9F56-F50B-4F7F-BAB1-31C14E629E98}"/>
                    </a:ext>
                  </a:extLst>
                </p14:cNvPr>
                <p14:cNvContentPartPr/>
                <p14:nvPr/>
              </p14:nvContentPartPr>
              <p14:xfrm>
                <a:off x="9837429" y="3798055"/>
                <a:ext cx="18720" cy="936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EFA9F56-F50B-4F7F-BAB1-31C14E629E9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828429" y="3789055"/>
                  <a:ext cx="36360" cy="9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E5EB90D-1537-4E0C-A226-AFF548CA8E8B}"/>
                  </a:ext>
                </a:extLst>
              </p14:cNvPr>
              <p14:cNvContentPartPr/>
              <p14:nvPr/>
            </p14:nvContentPartPr>
            <p14:xfrm>
              <a:off x="1256829" y="3490255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E5EB90D-1537-4E0C-A226-AFF548CA8E8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48189" y="34816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3510ECD-BCAF-4C8E-974B-B0DF417FB47A}"/>
                  </a:ext>
                </a:extLst>
              </p14:cNvPr>
              <p14:cNvContentPartPr/>
              <p14:nvPr/>
            </p14:nvContentPartPr>
            <p14:xfrm>
              <a:off x="1292109" y="3956095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3510ECD-BCAF-4C8E-974B-B0DF417FB47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83469" y="394745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49283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6: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9499" y="1251505"/>
            <a:ext cx="12416471" cy="123798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A LEARNING-BASED APPROACH TO PARAMETRIC</a:t>
            </a:r>
          </a:p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ROTOSCOPING OF MULTI-SHAPE SYSTEMS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361509"/>
            <a:ext cx="10716471" cy="290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2D450D3-E54F-47A6-86F3-A78E35B8E68F}"/>
              </a:ext>
            </a:extLst>
          </p:cNvPr>
          <p:cNvSpPr txBox="1">
            <a:spLocks/>
          </p:cNvSpPr>
          <p:nvPr/>
        </p:nvSpPr>
        <p:spPr>
          <a:xfrm>
            <a:off x="793042" y="3371132"/>
            <a:ext cx="6019931" cy="26825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NOT A PER-PIXEL INFERENCE</a:t>
            </a:r>
          </a:p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INSTEAD LEVERAGE FACIAL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LANDMARK PREDICTIONS</a:t>
            </a:r>
          </a:p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PREDICTS A SYSTEM OF SHAPES SIMULTANEOUSLY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E5EB90D-1537-4E0C-A226-AFF548CA8E8B}"/>
                  </a:ext>
                </a:extLst>
              </p14:cNvPr>
              <p14:cNvContentPartPr/>
              <p14:nvPr/>
            </p14:nvContentPartPr>
            <p14:xfrm>
              <a:off x="1256829" y="3490255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E5EB90D-1537-4E0C-A226-AFF548CA8E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8189" y="34816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3510ECD-BCAF-4C8E-974B-B0DF417FB47A}"/>
                  </a:ext>
                </a:extLst>
              </p14:cNvPr>
              <p14:cNvContentPartPr/>
              <p14:nvPr/>
            </p14:nvContentPartPr>
            <p14:xfrm>
              <a:off x="1292109" y="3956095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3510ECD-BCAF-4C8E-974B-B0DF417FB4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3469" y="394745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8CF68C3-77FE-4679-A40A-7FF23A4C5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2973" y="3271569"/>
            <a:ext cx="4435741" cy="273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722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6: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9499" y="1251505"/>
            <a:ext cx="12416471" cy="123798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A LEARNING-BASED APPROACH TO PARAMETRIC</a:t>
            </a:r>
          </a:p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ROTOSCOPING OF MULTI-SHAPE SYSTEMS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324108"/>
            <a:ext cx="10716471" cy="290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2D450D3-E54F-47A6-86F3-A78E35B8E68F}"/>
              </a:ext>
            </a:extLst>
          </p:cNvPr>
          <p:cNvSpPr txBox="1">
            <a:spLocks/>
          </p:cNvSpPr>
          <p:nvPr/>
        </p:nvSpPr>
        <p:spPr>
          <a:xfrm>
            <a:off x="748404" y="2646132"/>
            <a:ext cx="10805746" cy="6786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STAGE 1: HAVE A VFX ARTIST ROTO ONLY 5 SHOTS (CROPPED FACE ONLY)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E5EB90D-1537-4E0C-A226-AFF548CA8E8B}"/>
                  </a:ext>
                </a:extLst>
              </p14:cNvPr>
              <p14:cNvContentPartPr/>
              <p14:nvPr/>
            </p14:nvContentPartPr>
            <p14:xfrm>
              <a:off x="1256829" y="3490255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E5EB90D-1537-4E0C-A226-AFF548CA8E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8189" y="34816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3510ECD-BCAF-4C8E-974B-B0DF417FB47A}"/>
                  </a:ext>
                </a:extLst>
              </p14:cNvPr>
              <p14:cNvContentPartPr/>
              <p14:nvPr/>
            </p14:nvContentPartPr>
            <p14:xfrm>
              <a:off x="1292109" y="3956095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3510ECD-BCAF-4C8E-974B-B0DF417FB4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3469" y="394745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Subtitle 2">
            <a:extLst>
              <a:ext uri="{FF2B5EF4-FFF2-40B4-BE49-F238E27FC236}">
                <a16:creationId xmlns:a16="http://schemas.microsoft.com/office/drawing/2014/main" id="{39BD1E09-91F5-4736-8062-68D7CB8C09F5}"/>
              </a:ext>
            </a:extLst>
          </p:cNvPr>
          <p:cNvSpPr txBox="1">
            <a:spLocks/>
          </p:cNvSpPr>
          <p:nvPr/>
        </p:nvSpPr>
        <p:spPr>
          <a:xfrm>
            <a:off x="1722911" y="4223641"/>
            <a:ext cx="9257407" cy="5461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 descr="A person wearing a mask&#10;&#10;Description automatically generated with low confidence">
            <a:extLst>
              <a:ext uri="{FF2B5EF4-FFF2-40B4-BE49-F238E27FC236}">
                <a16:creationId xmlns:a16="http://schemas.microsoft.com/office/drawing/2014/main" id="{B0611410-8D42-437C-8E60-66E0D5CABF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8396" y="3289188"/>
            <a:ext cx="3389818" cy="1799066"/>
          </a:xfrm>
          <a:prstGeom prst="rect">
            <a:avLst/>
          </a:prstGeom>
        </p:spPr>
      </p:pic>
      <p:pic>
        <p:nvPicPr>
          <p:cNvPr id="13" name="Picture 12" descr="A person wearing a mask&#10;&#10;Description automatically generated with low confidence">
            <a:extLst>
              <a:ext uri="{FF2B5EF4-FFF2-40B4-BE49-F238E27FC236}">
                <a16:creationId xmlns:a16="http://schemas.microsoft.com/office/drawing/2014/main" id="{CB0B09FC-C3D4-41D5-BC99-B995404865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8527" y="3787669"/>
            <a:ext cx="3389818" cy="1799066"/>
          </a:xfrm>
          <a:prstGeom prst="rect">
            <a:avLst/>
          </a:prstGeom>
        </p:spPr>
      </p:pic>
      <p:pic>
        <p:nvPicPr>
          <p:cNvPr id="14" name="Picture 13" descr="A person wearing a mask&#10;&#10;Description automatically generated with low confidence">
            <a:extLst>
              <a:ext uri="{FF2B5EF4-FFF2-40B4-BE49-F238E27FC236}">
                <a16:creationId xmlns:a16="http://schemas.microsoft.com/office/drawing/2014/main" id="{5FFC430E-19BC-471B-A56D-2B88DD425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6266" y="4288209"/>
            <a:ext cx="3389818" cy="1799066"/>
          </a:xfrm>
          <a:prstGeom prst="rect">
            <a:avLst/>
          </a:prstGeom>
        </p:spPr>
      </p:pic>
      <p:pic>
        <p:nvPicPr>
          <p:cNvPr id="15" name="Picture 14" descr="A person wearing a mask&#10;&#10;Description automatically generated with low confidence">
            <a:extLst>
              <a:ext uri="{FF2B5EF4-FFF2-40B4-BE49-F238E27FC236}">
                <a16:creationId xmlns:a16="http://schemas.microsoft.com/office/drawing/2014/main" id="{9397CB14-C037-42A3-AC3A-D402B75B8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8214" y="4759548"/>
            <a:ext cx="3389818" cy="1799066"/>
          </a:xfrm>
          <a:prstGeom prst="rect">
            <a:avLst/>
          </a:prstGeom>
        </p:spPr>
      </p:pic>
      <p:pic>
        <p:nvPicPr>
          <p:cNvPr id="16" name="Picture 15" descr="A person wearing a mask&#10;&#10;Description automatically generated with low confidence">
            <a:extLst>
              <a:ext uri="{FF2B5EF4-FFF2-40B4-BE49-F238E27FC236}">
                <a16:creationId xmlns:a16="http://schemas.microsoft.com/office/drawing/2014/main" id="{A93F504F-9C7A-4AB8-A612-90AD3B3E8A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8073" y="3324108"/>
            <a:ext cx="3389818" cy="179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462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6: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9499" y="1251505"/>
            <a:ext cx="12416471" cy="123798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A LEARNING-BASED APPROACH TO PARAMETRIC</a:t>
            </a:r>
          </a:p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ROTOSCOPING OF MULTI-SHAPE SYSTEMS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324108"/>
            <a:ext cx="10716471" cy="290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2D450D3-E54F-47A6-86F3-A78E35B8E68F}"/>
              </a:ext>
            </a:extLst>
          </p:cNvPr>
          <p:cNvSpPr txBox="1">
            <a:spLocks/>
          </p:cNvSpPr>
          <p:nvPr/>
        </p:nvSpPr>
        <p:spPr>
          <a:xfrm>
            <a:off x="1799111" y="2602685"/>
            <a:ext cx="9257407" cy="5461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STAGE 2: 1</a:t>
            </a:r>
            <a:r>
              <a:rPr lang="en-US" sz="2400" b="1" baseline="30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ST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 MODEL AUTO POPULATES LANDMARK DOTS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E5EB90D-1537-4E0C-A226-AFF548CA8E8B}"/>
                  </a:ext>
                </a:extLst>
              </p14:cNvPr>
              <p14:cNvContentPartPr/>
              <p14:nvPr/>
            </p14:nvContentPartPr>
            <p14:xfrm>
              <a:off x="1256829" y="3490255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E5EB90D-1537-4E0C-A226-AFF548CA8E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8189" y="34816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3510ECD-BCAF-4C8E-974B-B0DF417FB47A}"/>
                  </a:ext>
                </a:extLst>
              </p14:cNvPr>
              <p14:cNvContentPartPr/>
              <p14:nvPr/>
            </p14:nvContentPartPr>
            <p14:xfrm>
              <a:off x="1292109" y="3956095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3510ECD-BCAF-4C8E-974B-B0DF417FB4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3469" y="394745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Subtitle 2">
            <a:extLst>
              <a:ext uri="{FF2B5EF4-FFF2-40B4-BE49-F238E27FC236}">
                <a16:creationId xmlns:a16="http://schemas.microsoft.com/office/drawing/2014/main" id="{39BD1E09-91F5-4736-8062-68D7CB8C09F5}"/>
              </a:ext>
            </a:extLst>
          </p:cNvPr>
          <p:cNvSpPr txBox="1">
            <a:spLocks/>
          </p:cNvSpPr>
          <p:nvPr/>
        </p:nvSpPr>
        <p:spPr>
          <a:xfrm>
            <a:off x="1722911" y="4223641"/>
            <a:ext cx="9257407" cy="5461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880792-638D-46F7-AC26-C1FD3C35C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492" y="3490255"/>
            <a:ext cx="4100242" cy="252641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4F9783A-83F7-479F-9D36-04CD54B8B9ED}"/>
              </a:ext>
            </a:extLst>
          </p:cNvPr>
          <p:cNvGrpSpPr/>
          <p:nvPr/>
        </p:nvGrpSpPr>
        <p:grpSpPr>
          <a:xfrm>
            <a:off x="4512309" y="5229055"/>
            <a:ext cx="554760" cy="853200"/>
            <a:chOff x="4512309" y="5229055"/>
            <a:chExt cx="554760" cy="85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938365F-2277-4EF8-95E6-3FE3C84417FA}"/>
                    </a:ext>
                  </a:extLst>
                </p14:cNvPr>
                <p14:cNvContentPartPr/>
                <p14:nvPr/>
              </p14:nvContentPartPr>
              <p14:xfrm>
                <a:off x="4840989" y="5229055"/>
                <a:ext cx="226080" cy="177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938365F-2277-4EF8-95E6-3FE3C84417F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31989" y="5220415"/>
                  <a:ext cx="243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0846CF7-C348-450A-BEBB-9BDB46CB1D53}"/>
                    </a:ext>
                  </a:extLst>
                </p14:cNvPr>
                <p14:cNvContentPartPr/>
                <p14:nvPr/>
              </p14:nvContentPartPr>
              <p14:xfrm>
                <a:off x="4512309" y="5284135"/>
                <a:ext cx="464040" cy="798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0846CF7-C348-450A-BEBB-9BDB46CB1D5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03669" y="5275135"/>
                  <a:ext cx="481680" cy="81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1466954-DF35-422C-8715-65D548FAADC1}"/>
              </a:ext>
            </a:extLst>
          </p:cNvPr>
          <p:cNvGrpSpPr/>
          <p:nvPr/>
        </p:nvGrpSpPr>
        <p:grpSpPr>
          <a:xfrm>
            <a:off x="6248949" y="5258575"/>
            <a:ext cx="872280" cy="721440"/>
            <a:chOff x="6248949" y="5258575"/>
            <a:chExt cx="872280" cy="72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0D9C862-93C8-4A1B-ABE9-C652BC3A4931}"/>
                    </a:ext>
                  </a:extLst>
                </p14:cNvPr>
                <p14:cNvContentPartPr/>
                <p14:nvPr/>
              </p14:nvContentPartPr>
              <p14:xfrm>
                <a:off x="6927909" y="5301775"/>
                <a:ext cx="193320" cy="311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0D9C862-93C8-4A1B-ABE9-C652BC3A49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919269" y="5292775"/>
                  <a:ext cx="2109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AE695F4-731E-4D63-A3CF-AA5FB6C3D503}"/>
                    </a:ext>
                  </a:extLst>
                </p14:cNvPr>
                <p14:cNvContentPartPr/>
                <p14:nvPr/>
              </p14:nvContentPartPr>
              <p14:xfrm>
                <a:off x="6725229" y="5389255"/>
                <a:ext cx="256320" cy="5414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AE695F4-731E-4D63-A3CF-AA5FB6C3D50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16229" y="5380615"/>
                  <a:ext cx="273960" cy="5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2B6EC4A-4A5F-44D1-96BF-35ADABEC83B9}"/>
                    </a:ext>
                  </a:extLst>
                </p14:cNvPr>
                <p14:cNvContentPartPr/>
                <p14:nvPr/>
              </p14:nvContentPartPr>
              <p14:xfrm>
                <a:off x="6409509" y="5258575"/>
                <a:ext cx="192960" cy="122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2B6EC4A-4A5F-44D1-96BF-35ADABEC83B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400509" y="5249935"/>
                  <a:ext cx="2106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6970FB5-9473-438E-B29A-8E1DD8D6A846}"/>
                    </a:ext>
                  </a:extLst>
                </p14:cNvPr>
                <p14:cNvContentPartPr/>
                <p14:nvPr/>
              </p14:nvContentPartPr>
              <p14:xfrm>
                <a:off x="6248949" y="5275135"/>
                <a:ext cx="266400" cy="7048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6970FB5-9473-438E-B29A-8E1DD8D6A84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40309" y="5266495"/>
                  <a:ext cx="284040" cy="72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ECFFAD4-CAF1-443B-93FC-75729AF65876}"/>
                  </a:ext>
                </a:extLst>
              </p14:cNvPr>
              <p14:cNvContentPartPr/>
              <p14:nvPr/>
            </p14:nvContentPartPr>
            <p14:xfrm>
              <a:off x="2777829" y="2901295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ECFFAD4-CAF1-443B-93FC-75729AF6587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69189" y="289265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Subtitle 2">
            <a:extLst>
              <a:ext uri="{FF2B5EF4-FFF2-40B4-BE49-F238E27FC236}">
                <a16:creationId xmlns:a16="http://schemas.microsoft.com/office/drawing/2014/main" id="{D9B42E19-1AA7-465B-919E-88013C688098}"/>
              </a:ext>
            </a:extLst>
          </p:cNvPr>
          <p:cNvSpPr txBox="1">
            <a:spLocks/>
          </p:cNvSpPr>
          <p:nvPr/>
        </p:nvSpPr>
        <p:spPr>
          <a:xfrm>
            <a:off x="1799110" y="5948284"/>
            <a:ext cx="9257407" cy="5461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CORNERPINS CREATED BY INTERSECTION OF CURVES</a:t>
            </a:r>
          </a:p>
        </p:txBody>
      </p:sp>
    </p:spTree>
    <p:extLst>
      <p:ext uri="{BB962C8B-B14F-4D97-AF65-F5344CB8AC3E}">
        <p14:creationId xmlns:p14="http://schemas.microsoft.com/office/powerpoint/2010/main" val="25699551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6: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9499" y="1251505"/>
            <a:ext cx="12416471" cy="123798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A LEARNING-BASED APPROACH TO PARAMETRIC</a:t>
            </a:r>
          </a:p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ROTOSCOPING OF MULTI-SHAPE SYSTEMS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324108"/>
            <a:ext cx="10716471" cy="290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2D450D3-E54F-47A6-86F3-A78E35B8E68F}"/>
              </a:ext>
            </a:extLst>
          </p:cNvPr>
          <p:cNvSpPr txBox="1">
            <a:spLocks/>
          </p:cNvSpPr>
          <p:nvPr/>
        </p:nvSpPr>
        <p:spPr>
          <a:xfrm>
            <a:off x="484635" y="2385982"/>
            <a:ext cx="11333284" cy="7354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STAGE 3: 2</a:t>
            </a:r>
            <a:r>
              <a:rPr lang="en-US" sz="2000" b="1" baseline="30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nd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 model uses the original roto ground truth To create roto</a:t>
            </a:r>
          </a:p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Shapes that can be used to paint out (via filler/dilate methods in nuke)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E5EB90D-1537-4E0C-A226-AFF548CA8E8B}"/>
                  </a:ext>
                </a:extLst>
              </p14:cNvPr>
              <p14:cNvContentPartPr/>
              <p14:nvPr/>
            </p14:nvContentPartPr>
            <p14:xfrm>
              <a:off x="1256829" y="3490255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E5EB90D-1537-4E0C-A226-AFF548CA8E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8189" y="34816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3510ECD-BCAF-4C8E-974B-B0DF417FB47A}"/>
                  </a:ext>
                </a:extLst>
              </p14:cNvPr>
              <p14:cNvContentPartPr/>
              <p14:nvPr/>
            </p14:nvContentPartPr>
            <p14:xfrm>
              <a:off x="1292109" y="3956095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3510ECD-BCAF-4C8E-974B-B0DF417FB4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3469" y="394745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Subtitle 2">
            <a:extLst>
              <a:ext uri="{FF2B5EF4-FFF2-40B4-BE49-F238E27FC236}">
                <a16:creationId xmlns:a16="http://schemas.microsoft.com/office/drawing/2014/main" id="{39BD1E09-91F5-4736-8062-68D7CB8C09F5}"/>
              </a:ext>
            </a:extLst>
          </p:cNvPr>
          <p:cNvSpPr txBox="1">
            <a:spLocks/>
          </p:cNvSpPr>
          <p:nvPr/>
        </p:nvSpPr>
        <p:spPr>
          <a:xfrm>
            <a:off x="1722911" y="4223641"/>
            <a:ext cx="9257407" cy="5461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 descr="A close up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078B246F-C902-4766-926E-E036B663A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516" y="3121477"/>
            <a:ext cx="3154523" cy="3222728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A63741F-C04A-4CA7-BE3E-1DF712FD0F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7698" y="3153626"/>
            <a:ext cx="3640071" cy="311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048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5: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9499" y="1251505"/>
            <a:ext cx="12416471" cy="123798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A LEARNING-BASED APPROACH TO PARAMETRIC</a:t>
            </a:r>
          </a:p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ROTOSCOPING OF MULTI-SHAPE SYSTEMS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324108"/>
            <a:ext cx="10716471" cy="290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E5EB90D-1537-4E0C-A226-AFF548CA8E8B}"/>
                  </a:ext>
                </a:extLst>
              </p14:cNvPr>
              <p14:cNvContentPartPr/>
              <p14:nvPr/>
            </p14:nvContentPartPr>
            <p14:xfrm>
              <a:off x="1256829" y="3490255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E5EB90D-1537-4E0C-A226-AFF548CA8E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8189" y="34816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3510ECD-BCAF-4C8E-974B-B0DF417FB47A}"/>
                  </a:ext>
                </a:extLst>
              </p14:cNvPr>
              <p14:cNvContentPartPr/>
              <p14:nvPr/>
            </p14:nvContentPartPr>
            <p14:xfrm>
              <a:off x="1292109" y="3956095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3510ECD-BCAF-4C8E-974B-B0DF417FB4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3469" y="394745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Subtitle 2">
            <a:extLst>
              <a:ext uri="{FF2B5EF4-FFF2-40B4-BE49-F238E27FC236}">
                <a16:creationId xmlns:a16="http://schemas.microsoft.com/office/drawing/2014/main" id="{39BD1E09-91F5-4736-8062-68D7CB8C09F5}"/>
              </a:ext>
            </a:extLst>
          </p:cNvPr>
          <p:cNvSpPr txBox="1">
            <a:spLocks/>
          </p:cNvSpPr>
          <p:nvPr/>
        </p:nvSpPr>
        <p:spPr>
          <a:xfrm>
            <a:off x="1722911" y="4223641"/>
            <a:ext cx="9257407" cy="5461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61432ACA-6406-413F-8B71-FA1479398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" y="421078"/>
            <a:ext cx="12071838" cy="601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335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6: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9499" y="1251505"/>
            <a:ext cx="12416471" cy="123798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A LEARNING-BASED APPROACH TO PARAMETRIC</a:t>
            </a:r>
          </a:p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ROTOSCOPING OF MULTI-SHAPE SYSTEMS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361509"/>
            <a:ext cx="10716471" cy="290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2D450D3-E54F-47A6-86F3-A78E35B8E68F}"/>
              </a:ext>
            </a:extLst>
          </p:cNvPr>
          <p:cNvSpPr txBox="1">
            <a:spLocks/>
          </p:cNvSpPr>
          <p:nvPr/>
        </p:nvSpPr>
        <p:spPr>
          <a:xfrm>
            <a:off x="793042" y="3371132"/>
            <a:ext cx="6019931" cy="26825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User can tweak/manipulate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Inferred points before the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sz="24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nd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 model is implemented to create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Roto splines</a:t>
            </a:r>
          </a:p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User can also tweak final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Roto splines when created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E5EB90D-1537-4E0C-A226-AFF548CA8E8B}"/>
                  </a:ext>
                </a:extLst>
              </p14:cNvPr>
              <p14:cNvContentPartPr/>
              <p14:nvPr/>
            </p14:nvContentPartPr>
            <p14:xfrm>
              <a:off x="1256829" y="3490255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E5EB90D-1537-4E0C-A226-AFF548CA8E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8189" y="34816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3510ECD-BCAF-4C8E-974B-B0DF417FB47A}"/>
                  </a:ext>
                </a:extLst>
              </p14:cNvPr>
              <p14:cNvContentPartPr/>
              <p14:nvPr/>
            </p14:nvContentPartPr>
            <p14:xfrm>
              <a:off x="1292109" y="3956095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3510ECD-BCAF-4C8E-974B-B0DF417FB4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3469" y="394745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8CF68C3-77FE-4679-A40A-7FF23A4C5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2973" y="3271569"/>
            <a:ext cx="4435741" cy="273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140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6: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9499" y="1251505"/>
            <a:ext cx="12416471" cy="123798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A LEARNING-BASED APPROACH TO PARAMETRIC</a:t>
            </a:r>
          </a:p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ROTOSCOPING OF MULTI-SHAPE SYSTEMS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361509"/>
            <a:ext cx="10716471" cy="290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2D450D3-E54F-47A6-86F3-A78E35B8E68F}"/>
              </a:ext>
            </a:extLst>
          </p:cNvPr>
          <p:cNvSpPr txBox="1">
            <a:spLocks/>
          </p:cNvSpPr>
          <p:nvPr/>
        </p:nvSpPr>
        <p:spPr>
          <a:xfrm>
            <a:off x="1756256" y="3337980"/>
            <a:ext cx="6019931" cy="2682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CHARACTER OCCLUDED BY A HAT</a:t>
            </a:r>
          </a:p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FRAMED FROM SIDE PROFILE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E5EB90D-1537-4E0C-A226-AFF548CA8E8B}"/>
                  </a:ext>
                </a:extLst>
              </p14:cNvPr>
              <p14:cNvContentPartPr/>
              <p14:nvPr/>
            </p14:nvContentPartPr>
            <p14:xfrm>
              <a:off x="1256829" y="3490255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E5EB90D-1537-4E0C-A226-AFF548CA8E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8189" y="34816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3510ECD-BCAF-4C8E-974B-B0DF417FB47A}"/>
                  </a:ext>
                </a:extLst>
              </p14:cNvPr>
              <p14:cNvContentPartPr/>
              <p14:nvPr/>
            </p14:nvContentPartPr>
            <p14:xfrm>
              <a:off x="1292109" y="3956095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3510ECD-BCAF-4C8E-974B-B0DF417FB4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3469" y="394745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Subtitle 2">
            <a:extLst>
              <a:ext uri="{FF2B5EF4-FFF2-40B4-BE49-F238E27FC236}">
                <a16:creationId xmlns:a16="http://schemas.microsoft.com/office/drawing/2014/main" id="{0EE684E3-9792-4EB5-BEB8-D042E2C3EFB8}"/>
              </a:ext>
            </a:extLst>
          </p:cNvPr>
          <p:cNvSpPr txBox="1">
            <a:spLocks/>
          </p:cNvSpPr>
          <p:nvPr/>
        </p:nvSpPr>
        <p:spPr>
          <a:xfrm>
            <a:off x="2420400" y="2445173"/>
            <a:ext cx="7351200" cy="5209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CHALLENGING SHOTS WITH LOW ACCURACY</a:t>
            </a:r>
          </a:p>
        </p:txBody>
      </p:sp>
      <p:pic>
        <p:nvPicPr>
          <p:cNvPr id="7" name="Picture 6" descr="A picture containing person, wearing, hat&#10;&#10;Description automatically generated">
            <a:extLst>
              <a:ext uri="{FF2B5EF4-FFF2-40B4-BE49-F238E27FC236}">
                <a16:creationId xmlns:a16="http://schemas.microsoft.com/office/drawing/2014/main" id="{7C64A0A6-9A16-448D-9417-F3474CFC2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1650" y="3148826"/>
            <a:ext cx="3027863" cy="307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06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2"/>
            <a:ext cx="10993549" cy="755742"/>
          </a:xfrm>
        </p:spPr>
        <p:txBody>
          <a:bodyPr/>
          <a:lstStyle/>
          <a:p>
            <a:r>
              <a:rPr lang="en-US" dirty="0"/>
              <a:t>STUDY 1: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1982421"/>
            <a:ext cx="10993546" cy="43159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IMAGE PAINTING FOR IRREGULAR HOLES USING PARTIAL CONVOLUTIONS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9195A3F-A088-4A37-BBE2-8C9A661CEF7B}"/>
              </a:ext>
            </a:extLst>
          </p:cNvPr>
          <p:cNvSpPr txBox="1">
            <a:spLocks/>
          </p:cNvSpPr>
          <p:nvPr/>
        </p:nvSpPr>
        <p:spPr>
          <a:xfrm>
            <a:off x="3023148" y="2543576"/>
            <a:ext cx="5987236" cy="5367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OLD STYLES OF Image inpainting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DEEFEB8-644C-4FCB-86E2-31736BC4D5B2}"/>
              </a:ext>
            </a:extLst>
          </p:cNvPr>
          <p:cNvSpPr txBox="1">
            <a:spLocks/>
          </p:cNvSpPr>
          <p:nvPr/>
        </p:nvSpPr>
        <p:spPr>
          <a:xfrm>
            <a:off x="1573794" y="3777699"/>
            <a:ext cx="9044412" cy="4315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1. Used RECTANGULAR AREAS, USUALLY IN CENTER OF IMAGE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49E3A51-B1DF-4EBC-AF20-A2D8F7F17302}"/>
              </a:ext>
            </a:extLst>
          </p:cNvPr>
          <p:cNvSpPr txBox="1">
            <a:spLocks/>
          </p:cNvSpPr>
          <p:nvPr/>
        </p:nvSpPr>
        <p:spPr>
          <a:xfrm>
            <a:off x="1573794" y="4690894"/>
            <a:ext cx="9044412" cy="4315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2. </a:t>
            </a:r>
            <a:r>
              <a:rPr lang="en-US" sz="2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UseD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POISSON IMAGE BLENDING AND FAST MARCHING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025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4" y="592169"/>
            <a:ext cx="10993549" cy="755742"/>
          </a:xfrm>
        </p:spPr>
        <p:txBody>
          <a:bodyPr/>
          <a:lstStyle/>
          <a:p>
            <a:r>
              <a:rPr lang="en-US" dirty="0"/>
              <a:t>STUDY 6: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9499" y="1251505"/>
            <a:ext cx="12416471" cy="123798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333333"/>
                </a:solidFill>
                <a:latin typeface="Arial" panose="020B0604020202020204" pitchFamily="34" charset="0"/>
              </a:rPr>
              <a:t>A LEARNING-BASED APPROACH TO PARAMETRIC</a:t>
            </a:r>
          </a:p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ROTOSCOPING OF MULTI-SHAPE SYSTEMS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793042" y="3361509"/>
            <a:ext cx="10716471" cy="2904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2D450D3-E54F-47A6-86F3-A78E35B8E68F}"/>
              </a:ext>
            </a:extLst>
          </p:cNvPr>
          <p:cNvSpPr txBox="1">
            <a:spLocks/>
          </p:cNvSpPr>
          <p:nvPr/>
        </p:nvSpPr>
        <p:spPr>
          <a:xfrm>
            <a:off x="1063870" y="3381941"/>
            <a:ext cx="6756279" cy="2682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FACIAL DE-AGING ON REAL ACTORS</a:t>
            </a:r>
          </a:p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REMOVING OR ADDING SCARS</a:t>
            </a:r>
          </a:p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ADDING STAINS AND INJURIES TO FACE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E5EB90D-1537-4E0C-A226-AFF548CA8E8B}"/>
                  </a:ext>
                </a:extLst>
              </p14:cNvPr>
              <p14:cNvContentPartPr/>
              <p14:nvPr/>
            </p14:nvContentPartPr>
            <p14:xfrm>
              <a:off x="1256829" y="3490255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E5EB90D-1537-4E0C-A226-AFF548CA8E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8189" y="34816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3510ECD-BCAF-4C8E-974B-B0DF417FB47A}"/>
                  </a:ext>
                </a:extLst>
              </p14:cNvPr>
              <p14:cNvContentPartPr/>
              <p14:nvPr/>
            </p14:nvContentPartPr>
            <p14:xfrm>
              <a:off x="1292109" y="3956095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3510ECD-BCAF-4C8E-974B-B0DF417FB4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3469" y="394745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Subtitle 2">
            <a:extLst>
              <a:ext uri="{FF2B5EF4-FFF2-40B4-BE49-F238E27FC236}">
                <a16:creationId xmlns:a16="http://schemas.microsoft.com/office/drawing/2014/main" id="{0EE684E3-9792-4EB5-BEB8-D042E2C3EFB8}"/>
              </a:ext>
            </a:extLst>
          </p:cNvPr>
          <p:cNvSpPr txBox="1">
            <a:spLocks/>
          </p:cNvSpPr>
          <p:nvPr/>
        </p:nvSpPr>
        <p:spPr>
          <a:xfrm>
            <a:off x="2552284" y="2441697"/>
            <a:ext cx="7351200" cy="5209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FUTURE APPLICATIONS FOR THIS PROCESS….</a:t>
            </a:r>
          </a:p>
        </p:txBody>
      </p:sp>
      <p:pic>
        <p:nvPicPr>
          <p:cNvPr id="7" name="Picture 6" descr="A picture containing person, wearing, hat&#10;&#10;Description automatically generated">
            <a:extLst>
              <a:ext uri="{FF2B5EF4-FFF2-40B4-BE49-F238E27FC236}">
                <a16:creationId xmlns:a16="http://schemas.microsoft.com/office/drawing/2014/main" id="{7C64A0A6-9A16-448D-9417-F3474CFC2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1650" y="3148826"/>
            <a:ext cx="3027863" cy="307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707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1359674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CONCLUSION: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9195A3F-A088-4A37-BBE2-8C9A661CEF7B}"/>
              </a:ext>
            </a:extLst>
          </p:cNvPr>
          <p:cNvSpPr txBox="1">
            <a:spLocks/>
          </p:cNvSpPr>
          <p:nvPr/>
        </p:nvSpPr>
        <p:spPr>
          <a:xfrm>
            <a:off x="580187" y="2038427"/>
            <a:ext cx="10865102" cy="621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DEEP LEARNING IN COMPOSITING IS LIKE A SEEING EYE DOG</a:t>
            </a:r>
          </a:p>
          <a:p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940526" y="3429000"/>
            <a:ext cx="10652247" cy="25306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IT CAN LEAD YOU WHERE YOU WANT TO GO BUT CAN GET LOST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ALONG THE WAY BUT IF You NUDGE THE DOG hard towards a whole New direction YOU MIGHT END UP IN THE WOODS.</a:t>
            </a:r>
          </a:p>
          <a:p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YOU HAVE TO TEACH THE DOG, FEED and re-feed THE DOG, but EVENTUALLY USE the human mind FOR HELP ALONG THE WAY</a:t>
            </a:r>
          </a:p>
        </p:txBody>
      </p:sp>
    </p:spTree>
    <p:extLst>
      <p:ext uri="{BB962C8B-B14F-4D97-AF65-F5344CB8AC3E}">
        <p14:creationId xmlns:p14="http://schemas.microsoft.com/office/powerpoint/2010/main" val="20856539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1359674"/>
            <a:ext cx="10993546" cy="755742"/>
          </a:xfrm>
        </p:spPr>
        <p:txBody>
          <a:bodyPr>
            <a:normAutofit/>
          </a:bodyPr>
          <a:lstStyle/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CONCLUSION: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9195A3F-A088-4A37-BBE2-8C9A661CEF7B}"/>
              </a:ext>
            </a:extLst>
          </p:cNvPr>
          <p:cNvSpPr txBox="1">
            <a:spLocks/>
          </p:cNvSpPr>
          <p:nvPr/>
        </p:nvSpPr>
        <p:spPr>
          <a:xfrm>
            <a:off x="580187" y="2038427"/>
            <a:ext cx="10865102" cy="621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REALITY TODAY: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5D6B3C-8C7A-46BE-B79E-B265CAC6720E}"/>
              </a:ext>
            </a:extLst>
          </p:cNvPr>
          <p:cNvSpPr txBox="1">
            <a:spLocks/>
          </p:cNvSpPr>
          <p:nvPr/>
        </p:nvSpPr>
        <p:spPr>
          <a:xfrm>
            <a:off x="940526" y="3428999"/>
            <a:ext cx="10652247" cy="28368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THE WORK OF A SKILLED ARTIST CANNOT BE REPLACED BY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MACHINE LEARNING ALGORITHMS.</a:t>
            </a:r>
          </a:p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SIMPLE BINARY TASKS ARE BEST SUITED FOR INITIAL WORKFLOW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BUT MUST BE FOLLOWED UP BY THE FINAL REVIEW</a:t>
            </a:r>
          </a:p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ROTOSCOPING, ALTHOUGH BINARY IN NATURE, STILL REQUIRES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HUMAN SUPERVISION/TWEAKING</a:t>
            </a:r>
          </a:p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531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2"/>
            <a:ext cx="10993549" cy="755742"/>
          </a:xfrm>
        </p:spPr>
        <p:txBody>
          <a:bodyPr/>
          <a:lstStyle/>
          <a:p>
            <a:r>
              <a:rPr lang="en-US" dirty="0"/>
              <a:t>STUDY 1: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1982421"/>
            <a:ext cx="10993546" cy="43159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IMAGE PAINTING FOR IRREGULAR HOLES USING PARTIAL CONVOLUTIONS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9195A3F-A088-4A37-BBE2-8C9A661CEF7B}"/>
              </a:ext>
            </a:extLst>
          </p:cNvPr>
          <p:cNvSpPr txBox="1">
            <a:spLocks/>
          </p:cNvSpPr>
          <p:nvPr/>
        </p:nvSpPr>
        <p:spPr>
          <a:xfrm>
            <a:off x="1181124" y="3401122"/>
            <a:ext cx="3353706" cy="25996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BAD RESULTS: EXPENSIVE POST PROCESSING, NOT FULLY RESOLVING ARTIFACTS IN HOLES, OVERFITTING IN MODEL SOLVE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A picture containing text, outdoor, snow, nature&#10;&#10;Description automatically generated">
            <a:extLst>
              <a:ext uri="{FF2B5EF4-FFF2-40B4-BE49-F238E27FC236}">
                <a16:creationId xmlns:a16="http://schemas.microsoft.com/office/drawing/2014/main" id="{894895AB-36EF-488C-BAD9-9EF6735B2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782" y="3249970"/>
            <a:ext cx="5977958" cy="303780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B93B4338-D5A1-462C-B872-3D189B2C8AB2}"/>
              </a:ext>
            </a:extLst>
          </p:cNvPr>
          <p:cNvSpPr txBox="1">
            <a:spLocks/>
          </p:cNvSpPr>
          <p:nvPr/>
        </p:nvSpPr>
        <p:spPr>
          <a:xfrm>
            <a:off x="3023148" y="2543576"/>
            <a:ext cx="5987236" cy="5367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OLD STYLES OF Image inpainting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18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7E40-8C28-41A3-A221-FFB5CED8D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2"/>
            <a:ext cx="10993549" cy="755742"/>
          </a:xfrm>
        </p:spPr>
        <p:txBody>
          <a:bodyPr/>
          <a:lstStyle/>
          <a:p>
            <a:r>
              <a:rPr lang="en-US" dirty="0"/>
              <a:t>STUDY 1: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6F7B6-43C4-423A-966F-B961DDA6D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1982421"/>
            <a:ext cx="10993546" cy="43159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IMAGE PAINTING FOR IRREGULAR HOLES USING PARTIAL CONVOLUTIONS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9195A3F-A088-4A37-BBE2-8C9A661CEF7B}"/>
              </a:ext>
            </a:extLst>
          </p:cNvPr>
          <p:cNvSpPr txBox="1">
            <a:spLocks/>
          </p:cNvSpPr>
          <p:nvPr/>
        </p:nvSpPr>
        <p:spPr>
          <a:xfrm>
            <a:off x="644411" y="2620264"/>
            <a:ext cx="10865102" cy="51387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SOLUTION:  2 layer process (for irregular shaped holes)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C550DD2-7C1C-4F02-B351-8CBE6CC392B1}"/>
              </a:ext>
            </a:extLst>
          </p:cNvPr>
          <p:cNvSpPr txBox="1">
            <a:spLocks/>
          </p:cNvSpPr>
          <p:nvPr/>
        </p:nvSpPr>
        <p:spPr>
          <a:xfrm>
            <a:off x="796811" y="3546387"/>
            <a:ext cx="10865102" cy="2617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Masked/renormalized convolution operation</a:t>
            </a:r>
          </a:p>
          <a:p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Followed by</a:t>
            </a:r>
          </a:p>
          <a:p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An automatic mask-update</a:t>
            </a:r>
          </a:p>
          <a:p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6322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10423</TotalTime>
  <Words>2511</Words>
  <Application>Microsoft Office PowerPoint</Application>
  <PresentationFormat>Widescreen</PresentationFormat>
  <Paragraphs>400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Arial</vt:lpstr>
      <vt:lpstr>Gill Sans MT</vt:lpstr>
      <vt:lpstr>Wingdings 2</vt:lpstr>
      <vt:lpstr>Dividend</vt:lpstr>
      <vt:lpstr>DEEP LEARNING TOOLSETS FOR VFX PRODUCTION</vt:lpstr>
      <vt:lpstr>G. GUILIN, "Integrating Machine-Learning-Based Operators in Visual Effects Toolsets," in SMPTE Motion Imaging Journal, vol. 130, no. 5, pp. 26-34, June 2021, doi: 10.5594/JMI.2021.3072684.</vt:lpstr>
      <vt:lpstr>THESIS:</vt:lpstr>
      <vt:lpstr>OPERATORS  VS A.I. OPERATORS</vt:lpstr>
      <vt:lpstr>STUDY 1:</vt:lpstr>
      <vt:lpstr>STUDY 1:</vt:lpstr>
      <vt:lpstr>STUDY 1:</vt:lpstr>
      <vt:lpstr>STUDY 1:</vt:lpstr>
      <vt:lpstr>STUDY 1:</vt:lpstr>
      <vt:lpstr>STUDY 1:</vt:lpstr>
      <vt:lpstr>STUDY 1:</vt:lpstr>
      <vt:lpstr>PowerPoint Presentation</vt:lpstr>
      <vt:lpstr>PowerPoint Presentation</vt:lpstr>
      <vt:lpstr>STUDY 1:</vt:lpstr>
      <vt:lpstr>STUDY 2:</vt:lpstr>
      <vt:lpstr>STUDY 2:</vt:lpstr>
      <vt:lpstr>STUDY 2:</vt:lpstr>
      <vt:lpstr>STUDY 2:</vt:lpstr>
      <vt:lpstr>STUDY 2:</vt:lpstr>
      <vt:lpstr>STUDY 2:</vt:lpstr>
      <vt:lpstr>STUDY 2:</vt:lpstr>
      <vt:lpstr>STUDY 2:</vt:lpstr>
      <vt:lpstr>STUDY 2:</vt:lpstr>
      <vt:lpstr>STUDY 2:</vt:lpstr>
      <vt:lpstr>STUDY 2:</vt:lpstr>
      <vt:lpstr>STUDY 2:</vt:lpstr>
      <vt:lpstr>STUDY 2:</vt:lpstr>
      <vt:lpstr>STUDY 2:</vt:lpstr>
      <vt:lpstr>STUDY 2:</vt:lpstr>
      <vt:lpstr>STUDY 3:</vt:lpstr>
      <vt:lpstr>STUDY 3:</vt:lpstr>
      <vt:lpstr>STUDY 3:</vt:lpstr>
      <vt:lpstr>STUDY 3:</vt:lpstr>
      <vt:lpstr>STUDY 3:</vt:lpstr>
      <vt:lpstr>PowerPoint Presentation</vt:lpstr>
      <vt:lpstr>PowerPoint Presentation</vt:lpstr>
      <vt:lpstr>STUDY 3:</vt:lpstr>
      <vt:lpstr>STUDY 3:</vt:lpstr>
      <vt:lpstr>STUDY 3:</vt:lpstr>
      <vt:lpstr>STUDY 3:</vt:lpstr>
      <vt:lpstr>STUDY 4:</vt:lpstr>
      <vt:lpstr>STUDY 4:</vt:lpstr>
      <vt:lpstr>STUDY 4:</vt:lpstr>
      <vt:lpstr>STUDY 4:</vt:lpstr>
      <vt:lpstr>STUDY 4:</vt:lpstr>
      <vt:lpstr>STUDY 4:</vt:lpstr>
      <vt:lpstr>STUDY 5:</vt:lpstr>
      <vt:lpstr>STUDY 5:</vt:lpstr>
      <vt:lpstr>STUDY 5:</vt:lpstr>
      <vt:lpstr>STUDY 5:</vt:lpstr>
      <vt:lpstr>STUDY 5:</vt:lpstr>
      <vt:lpstr>STUDY 5:</vt:lpstr>
      <vt:lpstr>STUDY 5:</vt:lpstr>
      <vt:lpstr>STUDY 5:</vt:lpstr>
      <vt:lpstr>STUDY 5:</vt:lpstr>
      <vt:lpstr>STUDY 5:</vt:lpstr>
      <vt:lpstr>STUDY 5:</vt:lpstr>
      <vt:lpstr>STUDY 6:</vt:lpstr>
      <vt:lpstr>STUDY 6:</vt:lpstr>
      <vt:lpstr>STUDY 6:</vt:lpstr>
      <vt:lpstr>STUDY 6:</vt:lpstr>
      <vt:lpstr>STUDY 6:</vt:lpstr>
      <vt:lpstr>STUDY 6:</vt:lpstr>
      <vt:lpstr>STUDY 6:</vt:lpstr>
      <vt:lpstr>STUDY 6:</vt:lpstr>
      <vt:lpstr>STUDY 6:</vt:lpstr>
      <vt:lpstr>STUDY 5:</vt:lpstr>
      <vt:lpstr>STUDY 6:</vt:lpstr>
      <vt:lpstr>STUDY 6:</vt:lpstr>
      <vt:lpstr>STUDY 6: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PAINT FX FOR VFX COMPOSITING</dc:title>
  <dc:creator>Skonicki, Matthew M</dc:creator>
  <cp:lastModifiedBy>Skonicki, Matthew M</cp:lastModifiedBy>
  <cp:revision>140</cp:revision>
  <dcterms:created xsi:type="dcterms:W3CDTF">2021-11-02T14:08:33Z</dcterms:created>
  <dcterms:modified xsi:type="dcterms:W3CDTF">2021-11-09T20:53:21Z</dcterms:modified>
</cp:coreProperties>
</file>